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731" r:id="rId5"/>
  </p:sldMasterIdLst>
  <p:notesMasterIdLst>
    <p:notesMasterId r:id="rId32"/>
  </p:notesMasterIdLst>
  <p:sldIdLst>
    <p:sldId id="396" r:id="rId6"/>
    <p:sldId id="257" r:id="rId7"/>
    <p:sldId id="397" r:id="rId8"/>
    <p:sldId id="398" r:id="rId9"/>
    <p:sldId id="410" r:id="rId10"/>
    <p:sldId id="367" r:id="rId11"/>
    <p:sldId id="391" r:id="rId12"/>
    <p:sldId id="399" r:id="rId13"/>
    <p:sldId id="405" r:id="rId14"/>
    <p:sldId id="420" r:id="rId15"/>
    <p:sldId id="409" r:id="rId16"/>
    <p:sldId id="404" r:id="rId17"/>
    <p:sldId id="412" r:id="rId18"/>
    <p:sldId id="408" r:id="rId19"/>
    <p:sldId id="421" r:id="rId20"/>
    <p:sldId id="334" r:id="rId21"/>
    <p:sldId id="422" r:id="rId22"/>
    <p:sldId id="415" r:id="rId23"/>
    <p:sldId id="417" r:id="rId24"/>
    <p:sldId id="423" r:id="rId25"/>
    <p:sldId id="419" r:id="rId26"/>
    <p:sldId id="424" r:id="rId27"/>
    <p:sldId id="426" r:id="rId28"/>
    <p:sldId id="382" r:id="rId29"/>
    <p:sldId id="427" r:id="rId30"/>
    <p:sldId id="428" r:id="rId3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0DAA3-182C-4F63-85C8-0434779224F9}" name="Sylvia Wood" initials="SW" userId="S::sylvia.wood@tasb.org::fbcab879-e45c-4ef5-b696-294881604fad" providerId="AD"/>
  <p188:author id="{44941EAD-597F-CD38-AC58-9A4D1AA37822}" name="Stephanie Butler" initials="SB" userId="S::stephanie.butler@tasb.org::89088506-904f-43c8-b2ee-291523030b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y Wagner-Thornhill" initials="SW" lastIdx="4" clrIdx="0">
    <p:extLst>
      <p:ext uri="{19B8F6BF-5375-455C-9EA6-DF929625EA0E}">
        <p15:presenceInfo xmlns:p15="http://schemas.microsoft.com/office/powerpoint/2012/main" userId="S::stephany.wagner-thornhill@tasb.org::b00d9ab7-75a4-4d77-aec7-a08c7596052f" providerId="AD"/>
      </p:ext>
    </p:extLst>
  </p:cmAuthor>
  <p:cmAuthor id="2" name="Amy Barendregt" initials="AB" lastIdx="17" clrIdx="1">
    <p:extLst>
      <p:ext uri="{19B8F6BF-5375-455C-9EA6-DF929625EA0E}">
        <p15:presenceInfo xmlns:p15="http://schemas.microsoft.com/office/powerpoint/2012/main" userId="S::Amy.Barendregt@tasb.org::3d5c6894-62e4-42d9-b06a-a092773103c9" providerId="AD"/>
      </p:ext>
    </p:extLst>
  </p:cmAuthor>
  <p:cmAuthor id="3" name="Cassandra Sanchez-Barrera" initials="CS" lastIdx="1" clrIdx="2">
    <p:extLst>
      <p:ext uri="{19B8F6BF-5375-455C-9EA6-DF929625EA0E}">
        <p15:presenceInfo xmlns:p15="http://schemas.microsoft.com/office/powerpoint/2012/main" userId="S::cassandra.sanchez-barrera@tasb.org::08711d05-4df1-4197-abe3-725cf7c2776d" providerId="AD"/>
      </p:ext>
    </p:extLst>
  </p:cmAuthor>
  <p:cmAuthor id="4" name="Stephanie Butler" initials="SB" lastIdx="1" clrIdx="3">
    <p:extLst>
      <p:ext uri="{19B8F6BF-5375-455C-9EA6-DF929625EA0E}">
        <p15:presenceInfo xmlns:p15="http://schemas.microsoft.com/office/powerpoint/2012/main" userId="S::stephanie.butler@tasb.org::89088506-904f-43c8-b2ee-291523030b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C"/>
    <a:srgbClr val="1A6DAA"/>
    <a:srgbClr val="EBEBEB"/>
    <a:srgbClr val="F9D921"/>
    <a:srgbClr val="55565A"/>
    <a:srgbClr val="8BD6FF"/>
    <a:srgbClr val="ABCBDF"/>
    <a:srgbClr val="006EA3"/>
    <a:srgbClr val="00DDEE"/>
    <a:srgbClr val="414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B906C-1FF3-3664-BC8C-954E1EA4CB39}" v="7" dt="2025-01-17T15:05:21.708"/>
    <p1510:client id="{E6E2A9D3-1963-FF7E-15A2-1D29846C57BB}" v="8" dt="2025-01-17T15:38:10.827"/>
    <p1510:client id="{93C17F44-A4BE-4B98-86B8-8EE7A816E4E3}" v="169" dt="2025-01-17T16:04:35.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69920" cy="482028"/>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idx="1"/>
          </p:nvPr>
        </p:nvSpPr>
        <p:spPr>
          <a:xfrm>
            <a:off x="4143587" y="3"/>
            <a:ext cx="3169920" cy="482028"/>
          </a:xfrm>
          <a:prstGeom prst="rect">
            <a:avLst/>
          </a:prstGeom>
        </p:spPr>
        <p:txBody>
          <a:bodyPr vert="horz" lIns="94837" tIns="47418" rIns="94837" bIns="47418" rtlCol="0"/>
          <a:lstStyle>
            <a:lvl1pPr algn="r">
              <a:defRPr sz="1200"/>
            </a:lvl1pPr>
          </a:lstStyle>
          <a:p>
            <a:fld id="{4CDFBEA8-C15D-44E7-B434-C79DE88FA045}" type="datetimeFigureOut">
              <a:rPr lang="en-US" smtClean="0"/>
              <a:t>5/21/2025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37" tIns="47418" rIns="94837" bIns="47418" rtlCol="0" anchor="ctr"/>
          <a:lstStyle/>
          <a:p>
            <a:endParaRPr lang="en-US"/>
          </a:p>
        </p:txBody>
      </p:sp>
      <p:sp>
        <p:nvSpPr>
          <p:cNvPr id="5" name="Notes Placeholder 4"/>
          <p:cNvSpPr>
            <a:spLocks noGrp="1"/>
          </p:cNvSpPr>
          <p:nvPr>
            <p:ph type="body" sz="quarter" idx="3"/>
          </p:nvPr>
        </p:nvSpPr>
        <p:spPr>
          <a:xfrm>
            <a:off x="731520" y="4620251"/>
            <a:ext cx="5852160" cy="3780801"/>
          </a:xfrm>
          <a:prstGeom prst="rect">
            <a:avLst/>
          </a:prstGeom>
        </p:spPr>
        <p:txBody>
          <a:bodyPr vert="horz" lIns="94837" tIns="47418" rIns="94837" bIns="474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7"/>
            <a:ext cx="3169920" cy="482028"/>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177"/>
            <a:ext cx="3169920" cy="482028"/>
          </a:xfrm>
          <a:prstGeom prst="rect">
            <a:avLst/>
          </a:prstGeom>
        </p:spPr>
        <p:txBody>
          <a:bodyPr vert="horz" lIns="94837" tIns="47418" rIns="94837" bIns="47418" rtlCol="0" anchor="b"/>
          <a:lstStyle>
            <a:lvl1pPr algn="r">
              <a:defRPr sz="1200"/>
            </a:lvl1pPr>
          </a:lstStyle>
          <a:p>
            <a:fld id="{05D9EC69-CBA4-4405-BDA0-589F2BBC9C54}" type="slidenum">
              <a:rPr lang="en-US" smtClean="0"/>
              <a:t>‹#›</a:t>
            </a:fld>
            <a:endParaRPr lang="en-US"/>
          </a:p>
        </p:txBody>
      </p:sp>
    </p:spTree>
    <p:extLst>
      <p:ext uri="{BB962C8B-B14F-4D97-AF65-F5344CB8AC3E}">
        <p14:creationId xmlns:p14="http://schemas.microsoft.com/office/powerpoint/2010/main" val="78924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5D9EC69-CBA4-4405-BDA0-589F2BBC9C54}" type="slidenum">
              <a:rPr lang="en-US" smtClean="0"/>
              <a:t>2</a:t>
            </a:fld>
            <a:endParaRPr lang="en-US"/>
          </a:p>
        </p:txBody>
      </p:sp>
    </p:spTree>
    <p:extLst>
      <p:ext uri="{BB962C8B-B14F-4D97-AF65-F5344CB8AC3E}">
        <p14:creationId xmlns:p14="http://schemas.microsoft.com/office/powerpoint/2010/main" val="167208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80" indent="-360380">
              <a:spcBef>
                <a:spcPts val="1245"/>
              </a:spcBef>
            </a:pPr>
            <a:r>
              <a:rPr lang="en-US">
                <a:solidFill>
                  <a:srgbClr val="414140"/>
                </a:solidFill>
                <a:cs typeface="Verdana"/>
              </a:rPr>
              <a:t>A federal, state, or local governmental entity.</a:t>
            </a:r>
          </a:p>
          <a:p>
            <a:pPr marL="360380" indent="-360380">
              <a:spcBef>
                <a:spcPts val="1245"/>
              </a:spcBef>
            </a:pPr>
            <a:r>
              <a:rPr lang="en-US">
                <a:solidFill>
                  <a:srgbClr val="414140"/>
                </a:solidFill>
                <a:cs typeface="Verdana"/>
              </a:rPr>
              <a:t>An association of individuals.</a:t>
            </a:r>
          </a:p>
        </p:txBody>
      </p:sp>
      <p:sp>
        <p:nvSpPr>
          <p:cNvPr id="4" name="Slide Number Placeholder 3"/>
          <p:cNvSpPr>
            <a:spLocks noGrp="1"/>
          </p:cNvSpPr>
          <p:nvPr>
            <p:ph type="sldNum" sz="quarter" idx="5"/>
          </p:nvPr>
        </p:nvSpPr>
        <p:spPr/>
        <p:txBody>
          <a:bodyPr/>
          <a:lstStyle/>
          <a:p>
            <a:fld id="{05D9EC69-CBA4-4405-BDA0-589F2BBC9C54}" type="slidenum">
              <a:rPr lang="en-US" smtClean="0"/>
              <a:t>4</a:t>
            </a:fld>
            <a:endParaRPr lang="en-US"/>
          </a:p>
        </p:txBody>
      </p:sp>
    </p:spTree>
    <p:extLst>
      <p:ext uri="{BB962C8B-B14F-4D97-AF65-F5344CB8AC3E}">
        <p14:creationId xmlns:p14="http://schemas.microsoft.com/office/powerpoint/2010/main" val="327523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F3EE-4B84-7C1F-4B2D-A601F46F3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50CC9-547D-A1E9-8515-4C9506A39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5ED6F-EB2E-0C10-93C6-9DAB868C899E}"/>
              </a:ext>
            </a:extLst>
          </p:cNvPr>
          <p:cNvSpPr>
            <a:spLocks noGrp="1"/>
          </p:cNvSpPr>
          <p:nvPr>
            <p:ph type="body" idx="1"/>
          </p:nvPr>
        </p:nvSpPr>
        <p:spPr/>
        <p:txBody>
          <a:bodyPr/>
          <a:lstStyle/>
          <a:p>
            <a:pPr defTabSz="948368">
              <a:defRPr/>
            </a:pPr>
            <a:endParaRPr lang="en-US">
              <a:solidFill>
                <a:srgbClr val="414140"/>
              </a:solidFill>
            </a:endParaRPr>
          </a:p>
        </p:txBody>
      </p:sp>
      <p:sp>
        <p:nvSpPr>
          <p:cNvPr id="4" name="Slide Number Placeholder 3">
            <a:extLst>
              <a:ext uri="{FF2B5EF4-FFF2-40B4-BE49-F238E27FC236}">
                <a16:creationId xmlns:a16="http://schemas.microsoft.com/office/drawing/2014/main" id="{B44FAFB7-C0E0-2F66-C458-A76942F951A5}"/>
              </a:ext>
            </a:extLst>
          </p:cNvPr>
          <p:cNvSpPr>
            <a:spLocks noGrp="1"/>
          </p:cNvSpPr>
          <p:nvPr>
            <p:ph type="sldNum" sz="quarter" idx="5"/>
          </p:nvPr>
        </p:nvSpPr>
        <p:spPr/>
        <p:txBody>
          <a:bodyPr/>
          <a:lstStyle/>
          <a:p>
            <a:fld id="{05D9EC69-CBA4-4405-BDA0-589F2BBC9C54}" type="slidenum">
              <a:rPr lang="en-US" smtClean="0"/>
              <a:t>5</a:t>
            </a:fld>
            <a:endParaRPr lang="en-US"/>
          </a:p>
        </p:txBody>
      </p:sp>
    </p:spTree>
    <p:extLst>
      <p:ext uri="{BB962C8B-B14F-4D97-AF65-F5344CB8AC3E}">
        <p14:creationId xmlns:p14="http://schemas.microsoft.com/office/powerpoint/2010/main" val="243173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a:solidFill>
                <a:srgbClr val="414140"/>
              </a:solidFill>
            </a:endParaRPr>
          </a:p>
        </p:txBody>
      </p:sp>
      <p:sp>
        <p:nvSpPr>
          <p:cNvPr id="4" name="Slide Number Placeholder 3"/>
          <p:cNvSpPr>
            <a:spLocks noGrp="1"/>
          </p:cNvSpPr>
          <p:nvPr>
            <p:ph type="sldNum" sz="quarter" idx="5"/>
          </p:nvPr>
        </p:nvSpPr>
        <p:spPr/>
        <p:txBody>
          <a:bodyPr/>
          <a:lstStyle/>
          <a:p>
            <a:fld id="{05D9EC69-CBA4-4405-BDA0-589F2BBC9C54}" type="slidenum">
              <a:rPr lang="en-US" smtClean="0"/>
              <a:t>6</a:t>
            </a:fld>
            <a:endParaRPr lang="en-US"/>
          </a:p>
        </p:txBody>
      </p:sp>
    </p:spTree>
    <p:extLst>
      <p:ext uri="{BB962C8B-B14F-4D97-AF65-F5344CB8AC3E}">
        <p14:creationId xmlns:p14="http://schemas.microsoft.com/office/powerpoint/2010/main" val="357194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4237" rtl="0" eaLnBrk="1" fontAlgn="auto" latinLnBrk="0" hangingPunct="1">
              <a:lnSpc>
                <a:spcPct val="100000"/>
              </a:lnSpc>
              <a:spcBef>
                <a:spcPts val="0"/>
              </a:spcBef>
              <a:spcAft>
                <a:spcPts val="0"/>
              </a:spcAft>
              <a:buClrTx/>
              <a:buSzTx/>
              <a:buFontTx/>
              <a:buNone/>
              <a:tabLst/>
              <a:defRPr/>
            </a:pPr>
            <a:fld id="{0D4EBD12-71DE-4D92-A2DF-F501566A7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423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2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2C5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C3D23-6CA4-F28A-0AAD-A3931A957D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
        <p:nvSpPr>
          <p:cNvPr id="4" name="Rectangle 3">
            <a:extLst>
              <a:ext uri="{FF2B5EF4-FFF2-40B4-BE49-F238E27FC236}">
                <a16:creationId xmlns:a16="http://schemas.microsoft.com/office/drawing/2014/main" id="{0B3D0B3D-E530-D94E-9658-ADB1C5E96E9F}"/>
              </a:ext>
            </a:extLst>
          </p:cNvPr>
          <p:cNvSpPr/>
          <p:nvPr userDrawn="1"/>
        </p:nvSpPr>
        <p:spPr>
          <a:xfrm>
            <a:off x="5500547" y="3858817"/>
            <a:ext cx="6691450"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5470638" y="3858817"/>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userDrawn="1">
            <p:ph type="subTitle" idx="1" hasCustomPrompt="1"/>
          </p:nvPr>
        </p:nvSpPr>
        <p:spPr>
          <a:xfrm>
            <a:off x="5709556" y="359802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sp>
        <p:nvSpPr>
          <p:cNvPr id="9" name="Rectangle 8">
            <a:extLst>
              <a:ext uri="{FF2B5EF4-FFF2-40B4-BE49-F238E27FC236}">
                <a16:creationId xmlns:a16="http://schemas.microsoft.com/office/drawing/2014/main" id="{B93968AA-85DD-5642-863D-573A5F6CFB8D}"/>
              </a:ext>
            </a:extLst>
          </p:cNvPr>
          <p:cNvSpPr/>
          <p:nvPr userDrawn="1"/>
        </p:nvSpPr>
        <p:spPr>
          <a:xfrm rot="10800000">
            <a:off x="-3" y="2175016"/>
            <a:ext cx="9172351" cy="168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p:nvPr>
        </p:nvSpPr>
        <p:spPr>
          <a:xfrm>
            <a:off x="400538" y="2175015"/>
            <a:ext cx="8502456" cy="1683801"/>
          </a:xfrm>
          <a:prstGeom prst="rect">
            <a:avLst/>
          </a:prstGeom>
        </p:spPr>
        <p:txBody>
          <a:bodyPr anchor="ctr">
            <a:normAutofit/>
          </a:bodyPr>
          <a:lstStyle>
            <a:lvl1pPr algn="l" fontAlgn="ctr">
              <a:lnSpc>
                <a:spcPct val="80000"/>
              </a:lnSpc>
              <a:defRPr sz="6000" spc="200" baseline="0">
                <a:solidFill>
                  <a:srgbClr val="1A6DAA"/>
                </a:solidFill>
              </a:defRPr>
            </a:lvl1pPr>
          </a:lstStyle>
          <a:p>
            <a:r>
              <a:rPr lang="en-US"/>
              <a:t>Click to edit Master title style</a:t>
            </a:r>
          </a:p>
        </p:txBody>
      </p:sp>
      <p:sp>
        <p:nvSpPr>
          <p:cNvPr id="5" name="TextBox 4">
            <a:extLst>
              <a:ext uri="{FF2B5EF4-FFF2-40B4-BE49-F238E27FC236}">
                <a16:creationId xmlns:a16="http://schemas.microsoft.com/office/drawing/2014/main" id="{E00E9DC4-6FD9-AECD-9DC3-8EA0CB040492}"/>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spTree>
    <p:extLst>
      <p:ext uri="{BB962C8B-B14F-4D97-AF65-F5344CB8AC3E}">
        <p14:creationId xmlns:p14="http://schemas.microsoft.com/office/powerpoint/2010/main" val="176498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47" y="0"/>
            <a:ext cx="2177845" cy="6861861"/>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6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6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600"/>
              </a:spcBef>
              <a:buClr>
                <a:srgbClr val="002C5C"/>
              </a:buClr>
              <a:buFont typeface="Wingdings" pitchFamily="2" charset="2"/>
              <a:buChar char="§"/>
              <a:defRPr sz="1600" b="0">
                <a:solidFill>
                  <a:srgbClr val="55565A"/>
                </a:solidFill>
              </a:defRPr>
            </a:lvl4pPr>
            <a:lvl5pPr marL="777240" indent="-228600">
              <a:lnSpc>
                <a:spcPct val="100000"/>
              </a:lnSpc>
              <a:spcBef>
                <a:spcPts val="6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333E7E9-C1C2-37ED-A6F0-9F2B1461E0EB}"/>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B2DDB8E9-DF8E-7F70-978C-1BF0481245B8}"/>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2" name="Group 21">
            <a:extLst>
              <a:ext uri="{FF2B5EF4-FFF2-40B4-BE49-F238E27FC236}">
                <a16:creationId xmlns:a16="http://schemas.microsoft.com/office/drawing/2014/main" id="{391CA1BA-AA16-FDEA-667E-041355079D07}"/>
              </a:ext>
            </a:extLst>
          </p:cNvPr>
          <p:cNvGrpSpPr/>
          <p:nvPr userDrawn="1"/>
        </p:nvGrpSpPr>
        <p:grpSpPr>
          <a:xfrm>
            <a:off x="10739784" y="266957"/>
            <a:ext cx="726573" cy="726573"/>
            <a:chOff x="10739784" y="266957"/>
            <a:chExt cx="726573" cy="726573"/>
          </a:xfrm>
        </p:grpSpPr>
        <p:pic>
          <p:nvPicPr>
            <p:cNvPr id="17" name="Picture 16" descr="A circle with a white star in the center&#10;&#10;Description automatically generated">
              <a:extLst>
                <a:ext uri="{FF2B5EF4-FFF2-40B4-BE49-F238E27FC236}">
                  <a16:creationId xmlns:a16="http://schemas.microsoft.com/office/drawing/2014/main" id="{888DE177-99E2-8E20-0A94-9AAE725DA76B}"/>
                </a:ext>
              </a:extLst>
            </p:cNvPr>
            <p:cNvPicPr>
              <a:picLocks noChangeAspect="1"/>
            </p:cNvPicPr>
            <p:nvPr/>
          </p:nvPicPr>
          <p:blipFill>
            <a:blip r:embed="rId3"/>
            <a:stretch>
              <a:fillRect/>
            </a:stretch>
          </p:blipFill>
          <p:spPr>
            <a:xfrm>
              <a:off x="10746553" y="273726"/>
              <a:ext cx="713034" cy="713034"/>
            </a:xfrm>
            <a:prstGeom prst="rect">
              <a:avLst/>
            </a:prstGeom>
          </p:spPr>
        </p:pic>
        <p:sp>
          <p:nvSpPr>
            <p:cNvPr id="18" name="Oval 17">
              <a:extLst>
                <a:ext uri="{FF2B5EF4-FFF2-40B4-BE49-F238E27FC236}">
                  <a16:creationId xmlns:a16="http://schemas.microsoft.com/office/drawing/2014/main" id="{28EDC6D2-99D3-486C-3830-05354EA91F4F}"/>
                </a:ext>
              </a:extLst>
            </p:cNvPr>
            <p:cNvSpPr/>
            <p:nvPr/>
          </p:nvSpPr>
          <p:spPr>
            <a:xfrm>
              <a:off x="10739784" y="266957"/>
              <a:ext cx="726573" cy="72657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030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hasCustomPrompt="1"/>
          </p:nvPr>
        </p:nvSpPr>
        <p:spPr>
          <a:xfrm>
            <a:off x="400538" y="703356"/>
            <a:ext cx="4009409" cy="1499616"/>
          </a:xfrm>
          <a:prstGeom prst="rect">
            <a:avLst/>
          </a:prstGeom>
        </p:spPr>
        <p:txBody>
          <a:bodyPr vert="horz" lIns="91440" tIns="45720" rIns="91440" bIns="45720" rtlCol="0" anchor="t">
            <a:normAutofit/>
          </a:bodyPr>
          <a:lstStyle>
            <a:lvl1pPr>
              <a:defRPr>
                <a:solidFill>
                  <a:srgbClr val="55565A"/>
                </a:solidFill>
              </a:defRPr>
            </a:lvl1pPr>
          </a:lstStyle>
          <a:p>
            <a:r>
              <a:rPr lang="en-US"/>
              <a:t>TASB is…</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764487" y="703356"/>
            <a:ext cx="4611008" cy="1198236"/>
          </a:xfrm>
          <a:prstGeom prst="rect">
            <a:avLst/>
          </a:prstGeom>
        </p:spPr>
        <p:txBody>
          <a:bodyPr anchor="t"/>
          <a:lstStyle>
            <a:lvl1pPr marL="91440" indent="-228600">
              <a:lnSpc>
                <a:spcPct val="100000"/>
              </a:lnSpc>
              <a:spcBef>
                <a:spcPts val="600"/>
              </a:spcBef>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48056" indent="-228600">
              <a:lnSpc>
                <a:spcPct val="100000"/>
              </a:lnSpc>
              <a:spcBef>
                <a:spcPts val="600"/>
              </a:spcBef>
              <a:buClr>
                <a:srgbClr val="002C5C"/>
              </a:buClr>
              <a:buFont typeface="Wingdings" pitchFamily="2" charset="2"/>
              <a:buChar char="§"/>
              <a:defRPr sz="1800" b="0">
                <a:solidFill>
                  <a:srgbClr val="55565A"/>
                </a:solidFill>
              </a:defRPr>
            </a:lvl3pPr>
            <a:lvl4pPr marL="594360" indent="-228600">
              <a:lnSpc>
                <a:spcPct val="100000"/>
              </a:lnSpc>
              <a:spcBef>
                <a:spcPts val="600"/>
              </a:spcBef>
              <a:buClr>
                <a:srgbClr val="002C5C"/>
              </a:buClr>
              <a:buFont typeface="Wingdings" pitchFamily="2" charset="2"/>
              <a:buChar char="§"/>
              <a:defRPr sz="1600" b="0">
                <a:solidFill>
                  <a:srgbClr val="55565A"/>
                </a:solidFill>
              </a:defRPr>
            </a:lvl4pPr>
            <a:lvl5pPr marL="777240" indent="-228600">
              <a:lnSpc>
                <a:spcPct val="100000"/>
              </a:lnSpc>
              <a:spcBef>
                <a:spcPts val="600"/>
              </a:spcBef>
              <a:buClr>
                <a:schemeClr val="tx2"/>
              </a:buClr>
              <a:buFont typeface="Wingdings" pitchFamily="2" charset="2"/>
              <a:buChar char="§"/>
              <a:defRPr b="0">
                <a:solidFill>
                  <a:srgbClr val="414140"/>
                </a:solidFill>
              </a:defRPr>
            </a:lvl5pPr>
            <a:lvl6pPr>
              <a:defRPr sz="1200"/>
            </a:lvl6pPr>
          </a:lstStyle>
          <a:p>
            <a:pPr lvl="0"/>
            <a:r>
              <a:rPr lang="en-US"/>
              <a:t>Edit Master text styles</a:t>
            </a:r>
          </a:p>
          <a:p>
            <a:pPr lvl="2"/>
            <a:r>
              <a:rPr lang="en-US"/>
              <a:t>Second level</a:t>
            </a:r>
          </a:p>
          <a:p>
            <a:pPr lvl="3"/>
            <a:r>
              <a:rPr lang="en-US"/>
              <a:t>Third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F8F082-F27A-38D6-0EE8-2D6B5F7FF04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F297F7D4-0371-16D6-1E94-1DF171CCE038}"/>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6" name="Group 5">
            <a:extLst>
              <a:ext uri="{FF2B5EF4-FFF2-40B4-BE49-F238E27FC236}">
                <a16:creationId xmlns:a16="http://schemas.microsoft.com/office/drawing/2014/main" id="{51133AE1-A16D-D06F-8D20-ACD695E2048D}"/>
              </a:ext>
            </a:extLst>
          </p:cNvPr>
          <p:cNvGrpSpPr/>
          <p:nvPr userDrawn="1"/>
        </p:nvGrpSpPr>
        <p:grpSpPr>
          <a:xfrm>
            <a:off x="10739784" y="266957"/>
            <a:ext cx="726573" cy="726573"/>
            <a:chOff x="10739784" y="266957"/>
            <a:chExt cx="726573" cy="726573"/>
          </a:xfrm>
        </p:grpSpPr>
        <p:pic>
          <p:nvPicPr>
            <p:cNvPr id="12" name="Picture 11" descr="A circle with a white star in the center&#10;&#10;Description automatically generated">
              <a:extLst>
                <a:ext uri="{FF2B5EF4-FFF2-40B4-BE49-F238E27FC236}">
                  <a16:creationId xmlns:a16="http://schemas.microsoft.com/office/drawing/2014/main" id="{65991E13-916B-2ACC-936C-6639E9A9FF04}"/>
                </a:ext>
              </a:extLst>
            </p:cNvPr>
            <p:cNvPicPr>
              <a:picLocks noChangeAspect="1"/>
            </p:cNvPicPr>
            <p:nvPr/>
          </p:nvPicPr>
          <p:blipFill>
            <a:blip r:embed="rId3"/>
            <a:stretch>
              <a:fillRect/>
            </a:stretch>
          </p:blipFill>
          <p:spPr>
            <a:xfrm>
              <a:off x="10746553" y="273726"/>
              <a:ext cx="713034" cy="713034"/>
            </a:xfrm>
            <a:prstGeom prst="rect">
              <a:avLst/>
            </a:prstGeom>
          </p:spPr>
        </p:pic>
        <p:sp>
          <p:nvSpPr>
            <p:cNvPr id="13" name="Oval 12">
              <a:extLst>
                <a:ext uri="{FF2B5EF4-FFF2-40B4-BE49-F238E27FC236}">
                  <a16:creationId xmlns:a16="http://schemas.microsoft.com/office/drawing/2014/main" id="{8E26B9AF-351E-49D4-3964-3BA0CAD05AC5}"/>
                </a:ext>
              </a:extLst>
            </p:cNvPr>
            <p:cNvSpPr/>
            <p:nvPr/>
          </p:nvSpPr>
          <p:spPr>
            <a:xfrm>
              <a:off x="10739784" y="266957"/>
              <a:ext cx="726573" cy="72657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58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306AD88-E1FF-B34C-3576-72B4AFC8DC55}"/>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15572A4B-6F08-C2E7-17CF-D45CF33A02F7}"/>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5" name="Group 24">
            <a:extLst>
              <a:ext uri="{FF2B5EF4-FFF2-40B4-BE49-F238E27FC236}">
                <a16:creationId xmlns:a16="http://schemas.microsoft.com/office/drawing/2014/main" id="{AD0E3CB6-D3AC-7789-809B-03EA93E15439}"/>
              </a:ext>
            </a:extLst>
          </p:cNvPr>
          <p:cNvGrpSpPr/>
          <p:nvPr userDrawn="1"/>
        </p:nvGrpSpPr>
        <p:grpSpPr>
          <a:xfrm>
            <a:off x="10753014" y="273726"/>
            <a:ext cx="713034" cy="713034"/>
            <a:chOff x="10753014" y="273726"/>
            <a:chExt cx="713034" cy="713034"/>
          </a:xfrm>
        </p:grpSpPr>
        <p:sp>
          <p:nvSpPr>
            <p:cNvPr id="23" name="Oval 22">
              <a:extLst>
                <a:ext uri="{FF2B5EF4-FFF2-40B4-BE49-F238E27FC236}">
                  <a16:creationId xmlns:a16="http://schemas.microsoft.com/office/drawing/2014/main" id="{006A2C94-0A45-04C1-D068-A6873F266C58}"/>
                </a:ext>
              </a:extLst>
            </p:cNvPr>
            <p:cNvSpPr/>
            <p:nvPr/>
          </p:nvSpPr>
          <p:spPr>
            <a:xfrm>
              <a:off x="10753014" y="273726"/>
              <a:ext cx="713034" cy="71303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people with a star&#10;&#10;Description automatically generated">
              <a:extLst>
                <a:ext uri="{FF2B5EF4-FFF2-40B4-BE49-F238E27FC236}">
                  <a16:creationId xmlns:a16="http://schemas.microsoft.com/office/drawing/2014/main" id="{2B794926-6B66-199F-6FED-F897C7FA8036}"/>
                </a:ext>
              </a:extLst>
            </p:cNvPr>
            <p:cNvPicPr>
              <a:picLocks noChangeAspect="1"/>
            </p:cNvPicPr>
            <p:nvPr/>
          </p:nvPicPr>
          <p:blipFill>
            <a:blip r:embed="rId3"/>
            <a:stretch>
              <a:fillRect/>
            </a:stretch>
          </p:blipFill>
          <p:spPr>
            <a:xfrm>
              <a:off x="10764825" y="287013"/>
              <a:ext cx="699747" cy="699747"/>
            </a:xfrm>
            <a:prstGeom prst="rect">
              <a:avLst/>
            </a:prstGeom>
          </p:spPr>
        </p:pic>
      </p:grpSp>
    </p:spTree>
    <p:extLst>
      <p:ext uri="{BB962C8B-B14F-4D97-AF65-F5344CB8AC3E}">
        <p14:creationId xmlns:p14="http://schemas.microsoft.com/office/powerpoint/2010/main" val="3478759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F6E69C-CA66-89CB-2793-2CD633B57F3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0880C3CD-71C7-7C25-CBCE-CD449C1A302B}"/>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6" name="Group 5">
            <a:extLst>
              <a:ext uri="{FF2B5EF4-FFF2-40B4-BE49-F238E27FC236}">
                <a16:creationId xmlns:a16="http://schemas.microsoft.com/office/drawing/2014/main" id="{183781FC-1AEC-8EE0-CE5F-33F9D9E0399E}"/>
              </a:ext>
            </a:extLst>
          </p:cNvPr>
          <p:cNvGrpSpPr/>
          <p:nvPr userDrawn="1"/>
        </p:nvGrpSpPr>
        <p:grpSpPr>
          <a:xfrm>
            <a:off x="10753014" y="273726"/>
            <a:ext cx="713034" cy="713034"/>
            <a:chOff x="10753014" y="273726"/>
            <a:chExt cx="713034" cy="713034"/>
          </a:xfrm>
        </p:grpSpPr>
        <p:sp>
          <p:nvSpPr>
            <p:cNvPr id="12" name="Oval 11">
              <a:extLst>
                <a:ext uri="{FF2B5EF4-FFF2-40B4-BE49-F238E27FC236}">
                  <a16:creationId xmlns:a16="http://schemas.microsoft.com/office/drawing/2014/main" id="{9B5EAC44-6E05-1A01-7D1F-EC9553B2ADED}"/>
                </a:ext>
              </a:extLst>
            </p:cNvPr>
            <p:cNvSpPr/>
            <p:nvPr/>
          </p:nvSpPr>
          <p:spPr>
            <a:xfrm>
              <a:off x="10753014" y="273726"/>
              <a:ext cx="713034" cy="71303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with a star&#10;&#10;Description automatically generated">
              <a:extLst>
                <a:ext uri="{FF2B5EF4-FFF2-40B4-BE49-F238E27FC236}">
                  <a16:creationId xmlns:a16="http://schemas.microsoft.com/office/drawing/2014/main" id="{7F2B7CFD-743D-CE96-9C7B-D84A9BD78EAE}"/>
                </a:ext>
              </a:extLst>
            </p:cNvPr>
            <p:cNvPicPr>
              <a:picLocks noChangeAspect="1"/>
            </p:cNvPicPr>
            <p:nvPr/>
          </p:nvPicPr>
          <p:blipFill>
            <a:blip r:embed="rId3"/>
            <a:stretch>
              <a:fillRect/>
            </a:stretch>
          </p:blipFill>
          <p:spPr>
            <a:xfrm>
              <a:off x="10764825" y="287013"/>
              <a:ext cx="699747" cy="699747"/>
            </a:xfrm>
            <a:prstGeom prst="rect">
              <a:avLst/>
            </a:prstGeom>
          </p:spPr>
        </p:pic>
      </p:grpSp>
    </p:spTree>
    <p:extLst>
      <p:ext uri="{BB962C8B-B14F-4D97-AF65-F5344CB8AC3E}">
        <p14:creationId xmlns:p14="http://schemas.microsoft.com/office/powerpoint/2010/main" val="4014096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Policy/Legal</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402EBF73-CDCD-B744-91C1-43D5A7F11746}"/>
              </a:ext>
            </a:extLst>
          </p:cNvPr>
          <p:cNvSpPr/>
          <p:nvPr/>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1</a:t>
            </a:r>
          </a:p>
        </p:txBody>
      </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BC4F61-97A2-5AA0-9061-94CADEDBBEB8}"/>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6" name="Picture 15">
            <a:extLst>
              <a:ext uri="{FF2B5EF4-FFF2-40B4-BE49-F238E27FC236}">
                <a16:creationId xmlns:a16="http://schemas.microsoft.com/office/drawing/2014/main" id="{DF2026FB-6F6E-ABF1-D434-A192AFCE485A}"/>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3" name="Group 22">
            <a:extLst>
              <a:ext uri="{FF2B5EF4-FFF2-40B4-BE49-F238E27FC236}">
                <a16:creationId xmlns:a16="http://schemas.microsoft.com/office/drawing/2014/main" id="{08844E9C-3180-0227-26CD-B1F322B02754}"/>
              </a:ext>
            </a:extLst>
          </p:cNvPr>
          <p:cNvGrpSpPr/>
          <p:nvPr userDrawn="1"/>
        </p:nvGrpSpPr>
        <p:grpSpPr>
          <a:xfrm>
            <a:off x="10777933" y="287013"/>
            <a:ext cx="675012" cy="675012"/>
            <a:chOff x="10777933" y="287013"/>
            <a:chExt cx="675012" cy="675012"/>
          </a:xfrm>
        </p:grpSpPr>
        <p:sp>
          <p:nvSpPr>
            <p:cNvPr id="21" name="Oval 20">
              <a:extLst>
                <a:ext uri="{FF2B5EF4-FFF2-40B4-BE49-F238E27FC236}">
                  <a16:creationId xmlns:a16="http://schemas.microsoft.com/office/drawing/2014/main" id="{D0480D48-2970-60DD-CA84-6D092B4C1B60}"/>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yellow flag on a target&#10;&#10;Description automatically generated">
              <a:extLst>
                <a:ext uri="{FF2B5EF4-FFF2-40B4-BE49-F238E27FC236}">
                  <a16:creationId xmlns:a16="http://schemas.microsoft.com/office/drawing/2014/main" id="{D61FE5A6-6DFF-BC39-2328-FDC932A78486}"/>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3542604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5630977-CF92-E0C5-5D91-E8BD9941EF09}"/>
              </a:ext>
            </a:extLst>
          </p:cNvPr>
          <p:cNvSpPr/>
          <p:nvPr userDrawn="1"/>
        </p:nvSpPr>
        <p:spPr>
          <a:xfrm>
            <a:off x="10783776" y="336178"/>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aseline="3000"/>
              <a:t>1</a:t>
            </a:r>
          </a:p>
        </p:txBody>
      </p:sp>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Human Resources</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23E545-502D-BD3E-4ACD-C52DF783401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8" name="Picture 17">
            <a:extLst>
              <a:ext uri="{FF2B5EF4-FFF2-40B4-BE49-F238E27FC236}">
                <a16:creationId xmlns:a16="http://schemas.microsoft.com/office/drawing/2014/main" id="{5B8B983A-8A22-B6C4-BD3D-34ADC4016A41}"/>
              </a:ext>
            </a:extLst>
          </p:cNvPr>
          <p:cNvPicPr>
            <a:picLocks noChangeAspect="1"/>
          </p:cNvPicPr>
          <p:nvPr userDrawn="1"/>
        </p:nvPicPr>
        <p:blipFill>
          <a:blip r:embed="rId2"/>
          <a:srcRect/>
          <a:stretch/>
        </p:blipFill>
        <p:spPr>
          <a:xfrm>
            <a:off x="0" y="6065518"/>
            <a:ext cx="1865380" cy="792482"/>
          </a:xfrm>
          <a:prstGeom prst="rect">
            <a:avLst/>
          </a:prstGeom>
        </p:spPr>
      </p:pic>
      <p:sp>
        <p:nvSpPr>
          <p:cNvPr id="19" name="Oval 18">
            <a:extLst>
              <a:ext uri="{FF2B5EF4-FFF2-40B4-BE49-F238E27FC236}">
                <a16:creationId xmlns:a16="http://schemas.microsoft.com/office/drawing/2014/main" id="{E2539D2C-1D09-F61E-4FF2-FDC12AF1964D}"/>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2</a:t>
            </a:r>
          </a:p>
        </p:txBody>
      </p:sp>
      <p:grpSp>
        <p:nvGrpSpPr>
          <p:cNvPr id="20" name="Group 19">
            <a:extLst>
              <a:ext uri="{FF2B5EF4-FFF2-40B4-BE49-F238E27FC236}">
                <a16:creationId xmlns:a16="http://schemas.microsoft.com/office/drawing/2014/main" id="{F6B35107-93A6-66CF-559C-1ADEEBB54DE4}"/>
              </a:ext>
            </a:extLst>
          </p:cNvPr>
          <p:cNvGrpSpPr/>
          <p:nvPr userDrawn="1"/>
        </p:nvGrpSpPr>
        <p:grpSpPr>
          <a:xfrm>
            <a:off x="10777933" y="287013"/>
            <a:ext cx="675012" cy="675012"/>
            <a:chOff x="10777933" y="287013"/>
            <a:chExt cx="675012" cy="675012"/>
          </a:xfrm>
        </p:grpSpPr>
        <p:sp>
          <p:nvSpPr>
            <p:cNvPr id="21" name="Oval 20">
              <a:extLst>
                <a:ext uri="{FF2B5EF4-FFF2-40B4-BE49-F238E27FC236}">
                  <a16:creationId xmlns:a16="http://schemas.microsoft.com/office/drawing/2014/main" id="{28887E2F-750D-F204-FC51-D994241C3D7F}"/>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yellow flag on a target&#10;&#10;Description automatically generated">
              <a:extLst>
                <a:ext uri="{FF2B5EF4-FFF2-40B4-BE49-F238E27FC236}">
                  <a16:creationId xmlns:a16="http://schemas.microsoft.com/office/drawing/2014/main" id="{74C0EF1C-98AC-860D-1B62-0513374E2DAB}"/>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176140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Teambuilding</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AF12C31-2D06-69B8-DAEC-C3DB11F46036}"/>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7" name="Picture 16">
            <a:extLst>
              <a:ext uri="{FF2B5EF4-FFF2-40B4-BE49-F238E27FC236}">
                <a16:creationId xmlns:a16="http://schemas.microsoft.com/office/drawing/2014/main" id="{CFC52007-8220-4075-69FA-31F40B16F5FE}"/>
              </a:ext>
            </a:extLst>
          </p:cNvPr>
          <p:cNvPicPr>
            <a:picLocks noChangeAspect="1"/>
          </p:cNvPicPr>
          <p:nvPr userDrawn="1"/>
        </p:nvPicPr>
        <p:blipFill>
          <a:blip r:embed="rId2"/>
          <a:srcRect/>
          <a:stretch/>
        </p:blipFill>
        <p:spPr>
          <a:xfrm>
            <a:off x="0" y="6065518"/>
            <a:ext cx="1865380" cy="792482"/>
          </a:xfrm>
          <a:prstGeom prst="rect">
            <a:avLst/>
          </a:prstGeom>
        </p:spPr>
      </p:pic>
      <p:sp>
        <p:nvSpPr>
          <p:cNvPr id="18" name="Oval 17">
            <a:extLst>
              <a:ext uri="{FF2B5EF4-FFF2-40B4-BE49-F238E27FC236}">
                <a16:creationId xmlns:a16="http://schemas.microsoft.com/office/drawing/2014/main" id="{EB990BB6-6861-3FCB-C4B5-B955B7FFD03E}"/>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3</a:t>
            </a:r>
          </a:p>
        </p:txBody>
      </p:sp>
      <p:grpSp>
        <p:nvGrpSpPr>
          <p:cNvPr id="19" name="Group 18">
            <a:extLst>
              <a:ext uri="{FF2B5EF4-FFF2-40B4-BE49-F238E27FC236}">
                <a16:creationId xmlns:a16="http://schemas.microsoft.com/office/drawing/2014/main" id="{4B91747C-9280-8210-1B38-3DEF8B4F1569}"/>
              </a:ext>
            </a:extLst>
          </p:cNvPr>
          <p:cNvGrpSpPr/>
          <p:nvPr userDrawn="1"/>
        </p:nvGrpSpPr>
        <p:grpSpPr>
          <a:xfrm>
            <a:off x="10777933" y="287013"/>
            <a:ext cx="675012" cy="675012"/>
            <a:chOff x="10777933" y="287013"/>
            <a:chExt cx="675012" cy="675012"/>
          </a:xfrm>
        </p:grpSpPr>
        <p:sp>
          <p:nvSpPr>
            <p:cNvPr id="20" name="Oval 19">
              <a:extLst>
                <a:ext uri="{FF2B5EF4-FFF2-40B4-BE49-F238E27FC236}">
                  <a16:creationId xmlns:a16="http://schemas.microsoft.com/office/drawing/2014/main" id="{27F1638E-89CA-C431-4607-7B5C5369D01F}"/>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yellow flag on a target&#10;&#10;Description automatically generated">
              <a:extLst>
                <a:ext uri="{FF2B5EF4-FFF2-40B4-BE49-F238E27FC236}">
                  <a16:creationId xmlns:a16="http://schemas.microsoft.com/office/drawing/2014/main" id="{04A58F5B-571E-40B6-D600-233116F18FED}"/>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55893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Advocacy</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B26401-F769-F59C-4C64-326969BA9EBA}"/>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a:ea typeface="+mn-ea"/>
                <a:cs typeface="Arial Unicode MS"/>
              </a:rPr>
              <a:t>© 2025 TASB, Inc. All rights reserved.</a:t>
            </a:r>
          </a:p>
        </p:txBody>
      </p:sp>
      <p:pic>
        <p:nvPicPr>
          <p:cNvPr id="17" name="Picture 16">
            <a:extLst>
              <a:ext uri="{FF2B5EF4-FFF2-40B4-BE49-F238E27FC236}">
                <a16:creationId xmlns:a16="http://schemas.microsoft.com/office/drawing/2014/main" id="{11FC90E5-4C72-35A5-A4A2-8CE157354B0D}"/>
              </a:ext>
            </a:extLst>
          </p:cNvPr>
          <p:cNvPicPr>
            <a:picLocks noChangeAspect="1"/>
          </p:cNvPicPr>
          <p:nvPr userDrawn="1"/>
        </p:nvPicPr>
        <p:blipFill>
          <a:blip r:embed="rId2"/>
          <a:srcRect/>
          <a:stretch/>
        </p:blipFill>
        <p:spPr>
          <a:xfrm>
            <a:off x="0" y="6065518"/>
            <a:ext cx="1865380" cy="792482"/>
          </a:xfrm>
          <a:prstGeom prst="rect">
            <a:avLst/>
          </a:prstGeom>
        </p:spPr>
      </p:pic>
      <p:sp>
        <p:nvSpPr>
          <p:cNvPr id="18" name="Oval 17">
            <a:extLst>
              <a:ext uri="{FF2B5EF4-FFF2-40B4-BE49-F238E27FC236}">
                <a16:creationId xmlns:a16="http://schemas.microsoft.com/office/drawing/2014/main" id="{6BB8E8AD-64FF-862A-DF1D-2B6705CFB15C}"/>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4</a:t>
            </a:r>
          </a:p>
        </p:txBody>
      </p:sp>
      <p:grpSp>
        <p:nvGrpSpPr>
          <p:cNvPr id="19" name="Group 18">
            <a:extLst>
              <a:ext uri="{FF2B5EF4-FFF2-40B4-BE49-F238E27FC236}">
                <a16:creationId xmlns:a16="http://schemas.microsoft.com/office/drawing/2014/main" id="{BFDE8D67-CCED-DB4B-6699-EDE2DC90EA2A}"/>
              </a:ext>
            </a:extLst>
          </p:cNvPr>
          <p:cNvGrpSpPr/>
          <p:nvPr userDrawn="1"/>
        </p:nvGrpSpPr>
        <p:grpSpPr>
          <a:xfrm>
            <a:off x="10777933" y="287013"/>
            <a:ext cx="675012" cy="675012"/>
            <a:chOff x="10777933" y="287013"/>
            <a:chExt cx="675012" cy="675012"/>
          </a:xfrm>
        </p:grpSpPr>
        <p:sp>
          <p:nvSpPr>
            <p:cNvPr id="20" name="Oval 19">
              <a:extLst>
                <a:ext uri="{FF2B5EF4-FFF2-40B4-BE49-F238E27FC236}">
                  <a16:creationId xmlns:a16="http://schemas.microsoft.com/office/drawing/2014/main" id="{D7BE60D6-345F-57CB-4ECB-AA7119B1BE98}"/>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yellow flag on a target&#10;&#10;Description automatically generated">
              <a:extLst>
                <a:ext uri="{FF2B5EF4-FFF2-40B4-BE49-F238E27FC236}">
                  <a16:creationId xmlns:a16="http://schemas.microsoft.com/office/drawing/2014/main" id="{8A4FC1F4-3DFB-BD9A-9BD1-AEB743D34A94}"/>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2985534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1C0A86-BA86-6B41-B421-C464A0E320B2}"/>
              </a:ext>
            </a:extLst>
          </p:cNvPr>
          <p:cNvSpPr/>
          <p:nvPr userDrawn="1"/>
        </p:nvSpPr>
        <p:spPr>
          <a:xfrm>
            <a:off x="6702655" y="0"/>
            <a:ext cx="5489345" cy="6858000"/>
          </a:xfrm>
          <a:prstGeom prst="rect">
            <a:avLst/>
          </a:prstGeom>
          <a:solidFill>
            <a:srgbClr val="007C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04938CF-01CB-0393-985C-C83D38BB3CBF}"/>
              </a:ext>
            </a:extLst>
          </p:cNvPr>
          <p:cNvSpPr/>
          <p:nvPr userDrawn="1"/>
        </p:nvSpPr>
        <p:spPr>
          <a:xfrm>
            <a:off x="0" y="6020599"/>
            <a:ext cx="12192000" cy="8374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97A191-D235-F269-5A18-223698647FC4}"/>
              </a:ext>
            </a:extLst>
          </p:cNvPr>
          <p:cNvSpPr/>
          <p:nvPr userDrawn="1"/>
        </p:nvSpPr>
        <p:spPr>
          <a:xfrm>
            <a:off x="0" y="6091719"/>
            <a:ext cx="12192000" cy="766281"/>
          </a:xfrm>
          <a:prstGeom prst="rect">
            <a:avLst/>
          </a:prstGeom>
          <a:solidFill>
            <a:srgbClr val="002C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12F02D7-059E-A948-B5E9-C39A5D7412D2}"/>
              </a:ext>
            </a:extLst>
          </p:cNvPr>
          <p:cNvSpPr txBox="1"/>
          <p:nvPr userDrawn="1"/>
        </p:nvSpPr>
        <p:spPr>
          <a:xfrm>
            <a:off x="6904399" y="6397875"/>
            <a:ext cx="4973044" cy="230832"/>
          </a:xfrm>
          <a:prstGeom prst="rect">
            <a:avLst/>
          </a:prstGeom>
          <a:noFill/>
        </p:spPr>
        <p:txBody>
          <a:bodyPr wrap="square" rtlCol="0">
            <a:spAutoFit/>
          </a:bodyPr>
          <a:lstStyle/>
          <a:p>
            <a:pPr algn="r"/>
            <a:r>
              <a:rPr lang="en-US" sz="900" dirty="0">
                <a:solidFill>
                  <a:schemeClr val="bg2"/>
                </a:solidFill>
                <a:latin typeface="Verdana" panose="020B0604030504040204" pitchFamily="34" charset="0"/>
                <a:ea typeface="Verdana" panose="020B0604030504040204" pitchFamily="34" charset="0"/>
                <a:cs typeface="Verdana" panose="020B0604030504040204" pitchFamily="34" charset="0"/>
              </a:rPr>
              <a:t>©</a:t>
            </a:r>
            <a:r>
              <a:rPr lang="en-US" sz="900" baseline="0" dirty="0">
                <a:solidFill>
                  <a:schemeClr val="bg2"/>
                </a:solidFill>
                <a:latin typeface="Verdana" panose="020B0604030504040204" pitchFamily="34" charset="0"/>
                <a:ea typeface="Verdana" panose="020B0604030504040204" pitchFamily="34" charset="0"/>
                <a:cs typeface="Verdana" panose="020B0604030504040204" pitchFamily="34" charset="0"/>
              </a:rPr>
              <a:t> 2025 TASB, Inc. All rights reserved.</a:t>
            </a:r>
            <a:endParaRPr lang="en-US" sz="9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744301D-3ED6-6748-9972-338B026FCEE2}"/>
              </a:ext>
            </a:extLst>
          </p:cNvPr>
          <p:cNvSpPr txBox="1"/>
          <p:nvPr userDrawn="1"/>
        </p:nvSpPr>
        <p:spPr>
          <a:xfrm>
            <a:off x="7017209" y="5114481"/>
            <a:ext cx="4860234" cy="738664"/>
          </a:xfrm>
          <a:prstGeom prst="rect">
            <a:avLst/>
          </a:prstGeom>
          <a:noFill/>
        </p:spPr>
        <p:txBody>
          <a:bodyPr wrap="square" rtlCol="0">
            <a:spAutoFit/>
          </a:bodyPr>
          <a:lstStyle/>
          <a:p>
            <a:pPr algn="ctr"/>
            <a:r>
              <a:rPr lang="en-US" sz="2100" b="1" dirty="0">
                <a:solidFill>
                  <a:schemeClr val="bg1"/>
                </a:solidFill>
                <a:latin typeface="Verdana" panose="020B0604030504040204" pitchFamily="34" charset="0"/>
                <a:ea typeface="Verdana" panose="020B0604030504040204" pitchFamily="34" charset="0"/>
                <a:cs typeface="Verdana" panose="020B0604030504040204" pitchFamily="34" charset="0"/>
              </a:rPr>
              <a:t>Use your smartphone and scan </a:t>
            </a:r>
            <a:r>
              <a:rPr lang="en-US" sz="2100" b="1" spc="0" baseline="0" dirty="0">
                <a:solidFill>
                  <a:schemeClr val="bg1"/>
                </a:solidFill>
                <a:latin typeface="Verdana" panose="020B0604030504040204" pitchFamily="34" charset="0"/>
                <a:ea typeface="Verdana" panose="020B0604030504040204" pitchFamily="34" charset="0"/>
                <a:cs typeface="Verdana" panose="020B0604030504040204" pitchFamily="34" charset="0"/>
              </a:rPr>
              <a:t>the code to report your CEC!</a:t>
            </a:r>
          </a:p>
        </p:txBody>
      </p:sp>
      <p:sp>
        <p:nvSpPr>
          <p:cNvPr id="4" name="Rectangle 3">
            <a:extLst>
              <a:ext uri="{FF2B5EF4-FFF2-40B4-BE49-F238E27FC236}">
                <a16:creationId xmlns:a16="http://schemas.microsoft.com/office/drawing/2014/main" id="{A354D2ED-8D82-7B41-F60A-D5F27FA9F5F9}"/>
              </a:ext>
            </a:extLst>
          </p:cNvPr>
          <p:cNvSpPr/>
          <p:nvPr userDrawn="1"/>
        </p:nvSpPr>
        <p:spPr>
          <a:xfrm>
            <a:off x="7017209" y="254000"/>
            <a:ext cx="4860234" cy="47853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2C5C"/>
                </a:solidFill>
                <a:latin typeface="Verdana" panose="020B0604030504040204" pitchFamily="34" charset="0"/>
                <a:ea typeface="Verdana" panose="020B0604030504040204" pitchFamily="34" charset="0"/>
                <a:cs typeface="Verdana" panose="020B0604030504040204" pitchFamily="34" charset="0"/>
              </a:rPr>
              <a:t>Drop QR code here</a:t>
            </a:r>
          </a:p>
        </p:txBody>
      </p:sp>
      <p:pic>
        <p:nvPicPr>
          <p:cNvPr id="9" name="Graphic 8">
            <a:extLst>
              <a:ext uri="{FF2B5EF4-FFF2-40B4-BE49-F238E27FC236}">
                <a16:creationId xmlns:a16="http://schemas.microsoft.com/office/drawing/2014/main" id="{AF1C3499-D3AB-A89D-7669-2EBA012FB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443" y="6285846"/>
            <a:ext cx="1498599" cy="378025"/>
          </a:xfrm>
          <a:prstGeom prst="rect">
            <a:avLst/>
          </a:prstGeom>
        </p:spPr>
      </p:pic>
    </p:spTree>
    <p:extLst>
      <p:ext uri="{BB962C8B-B14F-4D97-AF65-F5344CB8AC3E}">
        <p14:creationId xmlns:p14="http://schemas.microsoft.com/office/powerpoint/2010/main" val="749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rgbClr val="002C5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5500547" y="3858817"/>
            <a:ext cx="6691450"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5470638" y="3858817"/>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B770CD-18DC-5F46-B34E-ED12736CDBED}"/>
              </a:ext>
            </a:extLst>
          </p:cNvPr>
          <p:cNvSpPr txBox="1"/>
          <p:nvPr userDrawn="1"/>
        </p:nvSpPr>
        <p:spPr>
          <a:xfrm>
            <a:off x="6702655"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Arial Unicode MS"/>
              </a:rPr>
              <a:t>© 2025 TASB, Inc. All rights reserved.</a:t>
            </a:r>
          </a:p>
        </p:txBody>
      </p:sp>
      <p:sp>
        <p:nvSpPr>
          <p:cNvPr id="3" name="Subtitle 2"/>
          <p:cNvSpPr>
            <a:spLocks noGrp="1"/>
          </p:cNvSpPr>
          <p:nvPr userDrawn="1">
            <p:ph type="subTitle" idx="1" hasCustomPrompt="1"/>
          </p:nvPr>
        </p:nvSpPr>
        <p:spPr>
          <a:xfrm>
            <a:off x="5709556" y="359802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sp>
        <p:nvSpPr>
          <p:cNvPr id="2" name="Title 1"/>
          <p:cNvSpPr>
            <a:spLocks noGrp="1"/>
          </p:cNvSpPr>
          <p:nvPr userDrawn="1">
            <p:ph type="ctrTitle"/>
          </p:nvPr>
        </p:nvSpPr>
        <p:spPr>
          <a:xfrm>
            <a:off x="400538" y="2175015"/>
            <a:ext cx="8502456" cy="1683801"/>
          </a:xfrm>
          <a:prstGeom prst="rect">
            <a:avLst/>
          </a:prstGeom>
        </p:spPr>
        <p:txBody>
          <a:bodyPr anchor="ctr">
            <a:normAutofit/>
          </a:bodyPr>
          <a:lstStyle>
            <a:lvl1pPr algn="l" fontAlgn="ctr">
              <a:lnSpc>
                <a:spcPct val="80000"/>
              </a:lnSpc>
              <a:defRPr sz="6000" spc="200" baseline="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D6FDF13-2098-D25F-0842-C77A798D2D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388634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02C5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4905160" y="3429000"/>
            <a:ext cx="7286839"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4875252" y="3429000"/>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3968AA-85DD-5642-863D-573A5F6CFB8D}"/>
              </a:ext>
            </a:extLst>
          </p:cNvPr>
          <p:cNvSpPr/>
          <p:nvPr userDrawn="1"/>
        </p:nvSpPr>
        <p:spPr>
          <a:xfrm rot="10800000">
            <a:off x="-3" y="1745199"/>
            <a:ext cx="6702646" cy="168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813974F7-D903-0EA2-EC85-81EF0AF9D647}"/>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2B2DDA6E-1D74-BBEE-DE5F-7B15604C22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14735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6DA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7746035" y="754437"/>
            <a:ext cx="4445965"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0538" y="578734"/>
            <a:ext cx="7173506" cy="1377949"/>
          </a:xfrm>
          <a:prstGeom prst="rect">
            <a:avLst/>
          </a:prstGeom>
        </p:spPr>
        <p:txBody>
          <a:bodyPr anchor="ctr">
            <a:normAutofit/>
          </a:bodyPr>
          <a:lstStyle>
            <a:lvl1pPr algn="l">
              <a:defRPr sz="4000" spc="200" baseline="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7746035" y="754437"/>
            <a:ext cx="0" cy="914399"/>
          </a:xfrm>
          <a:prstGeom prst="line">
            <a:avLst/>
          </a:prstGeom>
          <a:ln w="76200">
            <a:solidFill>
              <a:srgbClr val="002C5C"/>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7955044" y="49364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002C5C"/>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cxnSp>
        <p:nvCxnSpPr>
          <p:cNvPr id="9" name="Straight Connector 8">
            <a:extLst>
              <a:ext uri="{FF2B5EF4-FFF2-40B4-BE49-F238E27FC236}">
                <a16:creationId xmlns:a16="http://schemas.microsoft.com/office/drawing/2014/main" id="{3460D2E9-518D-3A46-9757-A544B2D0FFE6}"/>
              </a:ext>
            </a:extLst>
          </p:cNvPr>
          <p:cNvCxnSpPr>
            <a:cxnSpLocks/>
          </p:cNvCxnSpPr>
          <p:nvPr userDrawn="1"/>
        </p:nvCxnSpPr>
        <p:spPr>
          <a:xfrm flipV="1">
            <a:off x="0" y="493644"/>
            <a:ext cx="831062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6F4BAE-6EA6-5241-8ABB-D45413843D61}"/>
              </a:ext>
            </a:extLst>
          </p:cNvPr>
          <p:cNvCxnSpPr>
            <a:cxnSpLocks/>
          </p:cNvCxnSpPr>
          <p:nvPr userDrawn="1"/>
        </p:nvCxnSpPr>
        <p:spPr>
          <a:xfrm flipV="1">
            <a:off x="2572" y="1956683"/>
            <a:ext cx="831062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013C40-56F0-BDE7-3657-09EC45A174C7}"/>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0" name="Picture 9">
            <a:extLst>
              <a:ext uri="{FF2B5EF4-FFF2-40B4-BE49-F238E27FC236}">
                <a16:creationId xmlns:a16="http://schemas.microsoft.com/office/drawing/2014/main" id="{E382F543-B7BD-28B7-C52F-8127D90E7B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242389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8AE6FFF-5472-5446-9842-657030D16E32}"/>
              </a:ext>
            </a:extLst>
          </p:cNvPr>
          <p:cNvPicPr>
            <a:picLocks noChangeAspect="1"/>
          </p:cNvPicPr>
          <p:nvPr userDrawn="1"/>
        </p:nvPicPr>
        <p:blipFill>
          <a:blip r:embed="rId2"/>
          <a:stretch>
            <a:fillRect/>
          </a:stretch>
        </p:blipFill>
        <p:spPr>
          <a:xfrm>
            <a:off x="2642312" y="0"/>
            <a:ext cx="6907376" cy="4583278"/>
          </a:xfrm>
          <a:prstGeom prst="rect">
            <a:avLst/>
          </a:prstGeom>
        </p:spPr>
      </p:pic>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8" name="Picture 7">
            <a:extLst>
              <a:ext uri="{FF2B5EF4-FFF2-40B4-BE49-F238E27FC236}">
                <a16:creationId xmlns:a16="http://schemas.microsoft.com/office/drawing/2014/main" id="{58340403-99B6-6F45-8FE0-908650212770}"/>
              </a:ext>
            </a:extLst>
          </p:cNvPr>
          <p:cNvPicPr>
            <a:picLocks noChangeAspect="1"/>
          </p:cNvPicPr>
          <p:nvPr userDrawn="1"/>
        </p:nvPicPr>
        <p:blipFill rotWithShape="1">
          <a:blip r:embed="rId3"/>
          <a:srcRect l="42574" t="17560" r="8645" b="4821"/>
          <a:stretch/>
        </p:blipFill>
        <p:spPr>
          <a:xfrm>
            <a:off x="0" y="2019"/>
            <a:ext cx="4294208" cy="4576571"/>
          </a:xfrm>
          <a:prstGeom prst="rect">
            <a:avLst/>
          </a:prstGeom>
        </p:spPr>
      </p:pic>
      <p:pic>
        <p:nvPicPr>
          <p:cNvPr id="9" name="Picture 8" descr="A picture containing person, person, indoor&#10;&#10;Description automatically generated">
            <a:extLst>
              <a:ext uri="{FF2B5EF4-FFF2-40B4-BE49-F238E27FC236}">
                <a16:creationId xmlns:a16="http://schemas.microsoft.com/office/drawing/2014/main" id="{35101295-741F-1342-BBB5-A65CC03BD4E5}"/>
              </a:ext>
            </a:extLst>
          </p:cNvPr>
          <p:cNvPicPr>
            <a:picLocks noChangeAspect="1"/>
          </p:cNvPicPr>
          <p:nvPr userDrawn="1"/>
        </p:nvPicPr>
        <p:blipFill rotWithShape="1">
          <a:blip r:embed="rId4"/>
          <a:srcRect l="28727" t="1712" r="31367" b="30531"/>
          <a:stretch/>
        </p:blipFill>
        <p:spPr>
          <a:xfrm>
            <a:off x="8137002" y="1"/>
            <a:ext cx="4051493" cy="4582467"/>
          </a:xfrm>
          <a:prstGeom prst="rect">
            <a:avLst/>
          </a:prstGeom>
        </p:spPr>
      </p:pic>
      <p:pic>
        <p:nvPicPr>
          <p:cNvPr id="4" name="Picture 3">
            <a:extLst>
              <a:ext uri="{FF2B5EF4-FFF2-40B4-BE49-F238E27FC236}">
                <a16:creationId xmlns:a16="http://schemas.microsoft.com/office/drawing/2014/main" id="{3A9D05F0-6D93-BC20-B3B0-11F3B01B8727}"/>
              </a:ext>
            </a:extLst>
          </p:cNvPr>
          <p:cNvPicPr>
            <a:picLocks noChangeAspect="1"/>
          </p:cNvPicPr>
          <p:nvPr userDrawn="1"/>
        </p:nvPicPr>
        <p:blipFill>
          <a:blip r:embed="rId5"/>
          <a:srcRect/>
          <a:stretch/>
        </p:blipFill>
        <p:spPr>
          <a:xfrm>
            <a:off x="0" y="6065518"/>
            <a:ext cx="1865380" cy="792482"/>
          </a:xfrm>
          <a:prstGeom prst="rect">
            <a:avLst/>
          </a:prstGeom>
        </p:spPr>
      </p:pic>
      <p:sp>
        <p:nvSpPr>
          <p:cNvPr id="6" name="TextBox 5">
            <a:extLst>
              <a:ext uri="{FF2B5EF4-FFF2-40B4-BE49-F238E27FC236}">
                <a16:creationId xmlns:a16="http://schemas.microsoft.com/office/drawing/2014/main" id="{AFC5F488-A592-08A4-3BE0-0091120FB2F9}"/>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spTree>
    <p:extLst>
      <p:ext uri="{BB962C8B-B14F-4D97-AF65-F5344CB8AC3E}">
        <p14:creationId xmlns:p14="http://schemas.microsoft.com/office/powerpoint/2010/main" val="3519712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21" name="Picture 20">
            <a:extLst>
              <a:ext uri="{FF2B5EF4-FFF2-40B4-BE49-F238E27FC236}">
                <a16:creationId xmlns:a16="http://schemas.microsoft.com/office/drawing/2014/main" id="{FDCE1481-582B-9640-9E71-18C9EF27156E}"/>
              </a:ext>
            </a:extLst>
          </p:cNvPr>
          <p:cNvPicPr>
            <a:picLocks noChangeAspect="1"/>
          </p:cNvPicPr>
          <p:nvPr userDrawn="1"/>
        </p:nvPicPr>
        <p:blipFill>
          <a:blip r:embed="rId2"/>
          <a:srcRect l="20963" r="20963"/>
          <a:stretch/>
        </p:blipFill>
        <p:spPr>
          <a:xfrm>
            <a:off x="0" y="-1"/>
            <a:ext cx="3982722" cy="4572000"/>
          </a:xfrm>
          <a:prstGeom prst="rect">
            <a:avLst/>
          </a:prstGeom>
        </p:spPr>
      </p:pic>
      <p:pic>
        <p:nvPicPr>
          <p:cNvPr id="22" name="Picture 21" descr="Text, calendar&#10;&#10;Description automatically generated">
            <a:extLst>
              <a:ext uri="{FF2B5EF4-FFF2-40B4-BE49-F238E27FC236}">
                <a16:creationId xmlns:a16="http://schemas.microsoft.com/office/drawing/2014/main" id="{40AB0167-98D7-4B4E-A4C9-A701803F09A0}"/>
              </a:ext>
            </a:extLst>
          </p:cNvPr>
          <p:cNvPicPr>
            <a:picLocks noChangeAspect="1"/>
          </p:cNvPicPr>
          <p:nvPr userDrawn="1"/>
        </p:nvPicPr>
        <p:blipFill rotWithShape="1">
          <a:blip r:embed="rId3"/>
          <a:srcRect l="41141" r="28479" b="5879"/>
          <a:stretch/>
        </p:blipFill>
        <p:spPr>
          <a:xfrm>
            <a:off x="6987512" y="1"/>
            <a:ext cx="2215989" cy="4571998"/>
          </a:xfrm>
          <a:prstGeom prst="rect">
            <a:avLst/>
          </a:prstGeom>
        </p:spPr>
      </p:pic>
      <p:pic>
        <p:nvPicPr>
          <p:cNvPr id="23" name="Picture 22">
            <a:extLst>
              <a:ext uri="{FF2B5EF4-FFF2-40B4-BE49-F238E27FC236}">
                <a16:creationId xmlns:a16="http://schemas.microsoft.com/office/drawing/2014/main" id="{C8A91102-BA36-8349-9C4E-CF172F4FAC80}"/>
              </a:ext>
            </a:extLst>
          </p:cNvPr>
          <p:cNvPicPr>
            <a:picLocks noChangeAspect="1"/>
          </p:cNvPicPr>
          <p:nvPr userDrawn="1"/>
        </p:nvPicPr>
        <p:blipFill>
          <a:blip r:embed="rId4"/>
          <a:srcRect l="28164" r="28164"/>
          <a:stretch/>
        </p:blipFill>
        <p:spPr>
          <a:xfrm>
            <a:off x="9203501" y="-1"/>
            <a:ext cx="2988499" cy="4557531"/>
          </a:xfrm>
          <a:prstGeom prst="rect">
            <a:avLst/>
          </a:prstGeom>
        </p:spPr>
      </p:pic>
      <p:pic>
        <p:nvPicPr>
          <p:cNvPr id="24" name="Picture 23" descr="A group of people posing for a photo in front of a building&#10;&#10;Description automatically generated">
            <a:extLst>
              <a:ext uri="{FF2B5EF4-FFF2-40B4-BE49-F238E27FC236}">
                <a16:creationId xmlns:a16="http://schemas.microsoft.com/office/drawing/2014/main" id="{B228C60B-182E-D24C-934A-6D3533E11DD2}"/>
              </a:ext>
            </a:extLst>
          </p:cNvPr>
          <p:cNvPicPr>
            <a:picLocks noChangeAspect="1"/>
          </p:cNvPicPr>
          <p:nvPr userDrawn="1"/>
        </p:nvPicPr>
        <p:blipFill rotWithShape="1">
          <a:blip r:embed="rId5"/>
          <a:srcRect l="4578" t="9" r="6749" b="10142"/>
          <a:stretch/>
        </p:blipFill>
        <p:spPr>
          <a:xfrm>
            <a:off x="3982722" y="-1"/>
            <a:ext cx="3004790" cy="4572000"/>
          </a:xfrm>
          <a:prstGeom prst="rect">
            <a:avLst/>
          </a:prstGeom>
        </p:spPr>
      </p:pic>
      <p:sp>
        <p:nvSpPr>
          <p:cNvPr id="6" name="TextBox 5">
            <a:extLst>
              <a:ext uri="{FF2B5EF4-FFF2-40B4-BE49-F238E27FC236}">
                <a16:creationId xmlns:a16="http://schemas.microsoft.com/office/drawing/2014/main" id="{961D0599-563F-17C2-161C-D3325C5C255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7" name="Picture 6">
            <a:extLst>
              <a:ext uri="{FF2B5EF4-FFF2-40B4-BE49-F238E27FC236}">
                <a16:creationId xmlns:a16="http://schemas.microsoft.com/office/drawing/2014/main" id="{DC9B7CAC-7654-CA59-1101-4F957570C9CC}"/>
              </a:ext>
            </a:extLst>
          </p:cNvPr>
          <p:cNvPicPr>
            <a:picLocks noChangeAspect="1"/>
          </p:cNvPicPr>
          <p:nvPr userDrawn="1"/>
        </p:nvPicPr>
        <p:blipFill>
          <a:blip r:embed="rId6"/>
          <a:srcRect/>
          <a:stretch/>
        </p:blipFill>
        <p:spPr>
          <a:xfrm>
            <a:off x="0" y="6065518"/>
            <a:ext cx="1865380" cy="792482"/>
          </a:xfrm>
          <a:prstGeom prst="rect">
            <a:avLst/>
          </a:prstGeom>
        </p:spPr>
      </p:pic>
    </p:spTree>
    <p:extLst>
      <p:ext uri="{BB962C8B-B14F-4D97-AF65-F5344CB8AC3E}">
        <p14:creationId xmlns:p14="http://schemas.microsoft.com/office/powerpoint/2010/main" val="416715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16" name="Picture 15">
            <a:extLst>
              <a:ext uri="{FF2B5EF4-FFF2-40B4-BE49-F238E27FC236}">
                <a16:creationId xmlns:a16="http://schemas.microsoft.com/office/drawing/2014/main" id="{3EC99882-A486-9446-9F31-F97BB81A7CBF}"/>
              </a:ext>
            </a:extLst>
          </p:cNvPr>
          <p:cNvPicPr>
            <a:picLocks noChangeAspect="1"/>
          </p:cNvPicPr>
          <p:nvPr userDrawn="1"/>
        </p:nvPicPr>
        <p:blipFill rotWithShape="1">
          <a:blip r:embed="rId2"/>
          <a:srcRect l="-3167" r="18153"/>
          <a:stretch/>
        </p:blipFill>
        <p:spPr>
          <a:xfrm>
            <a:off x="6357940" y="0"/>
            <a:ext cx="5834060" cy="4572000"/>
          </a:xfrm>
          <a:prstGeom prst="rect">
            <a:avLst/>
          </a:prstGeom>
        </p:spPr>
      </p:pic>
      <p:pic>
        <p:nvPicPr>
          <p:cNvPr id="17" name="Picture 16">
            <a:extLst>
              <a:ext uri="{FF2B5EF4-FFF2-40B4-BE49-F238E27FC236}">
                <a16:creationId xmlns:a16="http://schemas.microsoft.com/office/drawing/2014/main" id="{76265778-8762-3043-A0FF-D651796F3FE8}"/>
              </a:ext>
            </a:extLst>
          </p:cNvPr>
          <p:cNvPicPr>
            <a:picLocks noChangeAspect="1"/>
          </p:cNvPicPr>
          <p:nvPr userDrawn="1"/>
        </p:nvPicPr>
        <p:blipFill rotWithShape="1">
          <a:blip r:embed="rId3"/>
          <a:srcRect l="11838" r="13472"/>
          <a:stretch/>
        </p:blipFill>
        <p:spPr>
          <a:xfrm>
            <a:off x="2564524" y="0"/>
            <a:ext cx="5122151" cy="4572001"/>
          </a:xfrm>
          <a:prstGeom prst="rect">
            <a:avLst/>
          </a:prstGeom>
        </p:spPr>
      </p:pic>
      <p:pic>
        <p:nvPicPr>
          <p:cNvPr id="18" name="Picture 17">
            <a:extLst>
              <a:ext uri="{FF2B5EF4-FFF2-40B4-BE49-F238E27FC236}">
                <a16:creationId xmlns:a16="http://schemas.microsoft.com/office/drawing/2014/main" id="{D0D2F5A4-CFFC-6648-9177-BB20449E120B}"/>
              </a:ext>
            </a:extLst>
          </p:cNvPr>
          <p:cNvPicPr>
            <a:picLocks noChangeAspect="1"/>
          </p:cNvPicPr>
          <p:nvPr userDrawn="1"/>
        </p:nvPicPr>
        <p:blipFill rotWithShape="1">
          <a:blip r:embed="rId4"/>
          <a:srcRect l="26492" r="28815" b="5100"/>
          <a:stretch/>
        </p:blipFill>
        <p:spPr>
          <a:xfrm>
            <a:off x="0" y="-5141"/>
            <a:ext cx="3231046" cy="4572000"/>
          </a:xfrm>
          <a:prstGeom prst="rect">
            <a:avLst/>
          </a:prstGeom>
        </p:spPr>
      </p:pic>
      <p:sp>
        <p:nvSpPr>
          <p:cNvPr id="5" name="TextBox 4">
            <a:extLst>
              <a:ext uri="{FF2B5EF4-FFF2-40B4-BE49-F238E27FC236}">
                <a16:creationId xmlns:a16="http://schemas.microsoft.com/office/drawing/2014/main" id="{C1F0DE87-0C2A-1995-6E69-1B68C496F41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7" name="Picture 6">
            <a:extLst>
              <a:ext uri="{FF2B5EF4-FFF2-40B4-BE49-F238E27FC236}">
                <a16:creationId xmlns:a16="http://schemas.microsoft.com/office/drawing/2014/main" id="{CA22BFF5-0E0E-0D92-28AF-86D6C2B45F06}"/>
              </a:ext>
            </a:extLst>
          </p:cNvPr>
          <p:cNvPicPr>
            <a:picLocks noChangeAspect="1"/>
          </p:cNvPicPr>
          <p:nvPr userDrawn="1"/>
        </p:nvPicPr>
        <p:blipFill>
          <a:blip r:embed="rId5"/>
          <a:srcRect/>
          <a:stretch/>
        </p:blipFill>
        <p:spPr>
          <a:xfrm>
            <a:off x="0" y="6065518"/>
            <a:ext cx="1865380" cy="792482"/>
          </a:xfrm>
          <a:prstGeom prst="rect">
            <a:avLst/>
          </a:prstGeom>
        </p:spPr>
      </p:pic>
    </p:spTree>
    <p:extLst>
      <p:ext uri="{BB962C8B-B14F-4D97-AF65-F5344CB8AC3E}">
        <p14:creationId xmlns:p14="http://schemas.microsoft.com/office/powerpoint/2010/main" val="74243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6094" y="4960137"/>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hasCustomPrompt="1"/>
          </p:nvPr>
        </p:nvSpPr>
        <p:spPr>
          <a:xfrm>
            <a:off x="8610600" y="4960137"/>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8401591" y="5220930"/>
            <a:ext cx="0" cy="914399"/>
          </a:xfrm>
          <a:prstGeom prst="line">
            <a:avLst/>
          </a:prstGeom>
          <a:ln w="25400">
            <a:solidFill>
              <a:srgbClr val="F9D92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B13DBC3-9FAF-E6D8-7A91-27CCA0C204E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8" name="Picture 7">
            <a:extLst>
              <a:ext uri="{FF2B5EF4-FFF2-40B4-BE49-F238E27FC236}">
                <a16:creationId xmlns:a16="http://schemas.microsoft.com/office/drawing/2014/main" id="{2E3E19E6-8543-C656-95BB-25BA6E1C0172}"/>
              </a:ext>
            </a:extLst>
          </p:cNvPr>
          <p:cNvPicPr>
            <a:picLocks noChangeAspect="1"/>
          </p:cNvPicPr>
          <p:nvPr userDrawn="1"/>
        </p:nvPicPr>
        <p:blipFill>
          <a:blip r:embed="rId2"/>
          <a:srcRect/>
          <a:stretch/>
        </p:blipFill>
        <p:spPr>
          <a:xfrm>
            <a:off x="0" y="6065518"/>
            <a:ext cx="1865380" cy="792482"/>
          </a:xfrm>
          <a:prstGeom prst="rect">
            <a:avLst/>
          </a:prstGeom>
        </p:spPr>
      </p:pic>
    </p:spTree>
    <p:extLst>
      <p:ext uri="{BB962C8B-B14F-4D97-AF65-F5344CB8AC3E}">
        <p14:creationId xmlns:p14="http://schemas.microsoft.com/office/powerpoint/2010/main" val="364158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6094" y="4960137"/>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1" y="4960137"/>
            <a:ext cx="3200400" cy="1463040"/>
          </a:xfrm>
          <a:prstGeom prst="rect">
            <a:avLst/>
          </a:prstGeom>
        </p:spPr>
        <p:txBody>
          <a:bodyPr lIns="91440" rIns="91440" anchor="ctr">
            <a:normAutofit/>
          </a:bodyPr>
          <a:lstStyle>
            <a:lvl1pPr marL="0" indent="0" algn="l">
              <a:lnSpc>
                <a:spcPct val="100000"/>
              </a:lnSpc>
              <a:spcBef>
                <a:spcPts val="0"/>
              </a:spcBef>
              <a:buNone/>
              <a:defRPr sz="20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cxnSp>
        <p:nvCxnSpPr>
          <p:cNvPr id="7" name="Straight Connector 6">
            <a:extLst>
              <a:ext uri="{FF2B5EF4-FFF2-40B4-BE49-F238E27FC236}">
                <a16:creationId xmlns:a16="http://schemas.microsoft.com/office/drawing/2014/main" id="{33D0DBB0-EF66-9244-A81B-0260262F5036}"/>
              </a:ext>
            </a:extLst>
          </p:cNvPr>
          <p:cNvCxnSpPr>
            <a:cxnSpLocks/>
          </p:cNvCxnSpPr>
          <p:nvPr userDrawn="1"/>
        </p:nvCxnSpPr>
        <p:spPr>
          <a:xfrm flipV="1">
            <a:off x="8401591" y="5220930"/>
            <a:ext cx="0" cy="914399"/>
          </a:xfrm>
          <a:prstGeom prst="line">
            <a:avLst/>
          </a:prstGeom>
          <a:ln w="25400">
            <a:solidFill>
              <a:srgbClr val="002C5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B80199-37F1-9D47-AB87-3A0A62E10488}"/>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8" name="Picture 7">
            <a:extLst>
              <a:ext uri="{FF2B5EF4-FFF2-40B4-BE49-F238E27FC236}">
                <a16:creationId xmlns:a16="http://schemas.microsoft.com/office/drawing/2014/main" id="{671CF10F-9D45-3398-FA0A-82B6F59450F4}"/>
              </a:ext>
            </a:extLst>
          </p:cNvPr>
          <p:cNvPicPr>
            <a:picLocks noChangeAspect="1"/>
          </p:cNvPicPr>
          <p:nvPr userDrawn="1"/>
        </p:nvPicPr>
        <p:blipFill>
          <a:blip r:embed="rId2"/>
          <a:srcRect/>
          <a:stretch/>
        </p:blipFill>
        <p:spPr>
          <a:xfrm>
            <a:off x="0" y="6065518"/>
            <a:ext cx="1865380" cy="792482"/>
          </a:xfrm>
          <a:prstGeom prst="rect">
            <a:avLst/>
          </a:prstGeom>
        </p:spPr>
      </p:pic>
    </p:spTree>
    <p:extLst>
      <p:ext uri="{BB962C8B-B14F-4D97-AF65-F5344CB8AC3E}">
        <p14:creationId xmlns:p14="http://schemas.microsoft.com/office/powerpoint/2010/main" val="54598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372112"/>
      </p:ext>
    </p:extLst>
  </p:cSld>
  <p:clrMap bg1="lt1" tx1="dk1" bg2="lt2" tx2="dk2" accent1="accent1" accent2="accent2" accent3="accent3" accent4="accent4" accent5="accent5" accent6="accent6" hlink="hlink" folHlink="folHlink"/>
  <p:sldLayoutIdLst>
    <p:sldLayoutId id="2147483718" r:id="rId1"/>
    <p:sldLayoutId id="2147483727" r:id="rId2"/>
    <p:sldLayoutId id="2147483719" r:id="rId3"/>
    <p:sldLayoutId id="2147483673" r:id="rId4"/>
    <p:sldLayoutId id="2147483717" r:id="rId5"/>
    <p:sldLayoutId id="2147483722" r:id="rId6"/>
    <p:sldLayoutId id="2147483725" r:id="rId7"/>
    <p:sldLayoutId id="2147483720" r:id="rId8"/>
    <p:sldLayoutId id="2147483674" r:id="rId9"/>
    <p:sldLayoutId id="2147483662" r:id="rId10"/>
    <p:sldLayoutId id="2147483721" r:id="rId11"/>
    <p:sldLayoutId id="2147483723" r:id="rId12"/>
    <p:sldLayoutId id="2147483724" r:id="rId13"/>
    <p:sldLayoutId id="2147483726" r:id="rId14"/>
    <p:sldLayoutId id="2147483728" r:id="rId15"/>
    <p:sldLayoutId id="2147483730" r:id="rId16"/>
    <p:sldLayoutId id="2147483729" r:id="rId17"/>
  </p:sldLayoutIdLst>
  <p:hf hdr="0" ftr="0" dt="0"/>
  <p:txStyles>
    <p:titleStyle>
      <a:lvl1pPr algn="l" defTabSz="914400" rtl="0" eaLnBrk="1" latinLnBrk="0" hangingPunct="1">
        <a:lnSpc>
          <a:spcPct val="80000"/>
        </a:lnSpc>
        <a:spcBef>
          <a:spcPct val="0"/>
        </a:spcBef>
        <a:buNone/>
        <a:defRPr sz="4000" kern="1200" cap="all" spc="100" baseline="0">
          <a:solidFill>
            <a:srgbClr val="3F3F3F"/>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0366"/>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32" indent="-285744" algn="l" defTabSz="457189" rtl="0" eaLnBrk="1" latinLnBrk="0" hangingPunct="1">
        <a:spcBef>
          <a:spcPct val="20000"/>
        </a:spcBef>
        <a:buFont typeface="Wingdings" panose="05000000000000000000" pitchFamily="2" charset="2"/>
        <a:buChar char="§"/>
        <a:defRPr sz="2800" kern="1200">
          <a:solidFill>
            <a:schemeClr val="tx1"/>
          </a:solidFill>
          <a:latin typeface="Segoe UI" panose="020B0502040204020203" pitchFamily="34" charset="0"/>
          <a:ea typeface="+mn-ea"/>
          <a:cs typeface="Segoe UI" panose="020B0502040204020203" pitchFamily="34" charset="0"/>
        </a:defRPr>
      </a:lvl2pPr>
      <a:lvl3pPr marL="1142971" indent="-228594" algn="l" defTabSz="457189" rtl="0" eaLnBrk="1" latinLnBrk="0" hangingPunct="1">
        <a:spcBef>
          <a:spcPct val="20000"/>
        </a:spcBef>
        <a:buFont typeface="Arial"/>
        <a:buChar char="•"/>
        <a:defRPr sz="2400" kern="1200">
          <a:solidFill>
            <a:schemeClr val="tx1"/>
          </a:solidFill>
          <a:latin typeface="Segoe UI" panose="020B0502040204020203" pitchFamily="34" charset="0"/>
          <a:ea typeface="+mn-ea"/>
          <a:cs typeface="Segoe UI" panose="020B0502040204020203" pitchFamily="34" charset="0"/>
        </a:defRPr>
      </a:lvl3pPr>
      <a:lvl4pPr marL="1600160" indent="-228594" algn="l" defTabSz="457189" rtl="0" eaLnBrk="1" latinLnBrk="0" hangingPunct="1">
        <a:spcBef>
          <a:spcPct val="20000"/>
        </a:spcBef>
        <a:buFont typeface="Arial"/>
        <a:buChar char="–"/>
        <a:defRPr sz="2000" kern="1200">
          <a:solidFill>
            <a:schemeClr val="tx1"/>
          </a:solidFill>
          <a:latin typeface="Segoe UI" panose="020B0502040204020203" pitchFamily="34" charset="0"/>
          <a:ea typeface="+mn-ea"/>
          <a:cs typeface="Segoe UI" panose="020B0502040204020203" pitchFamily="34" charset="0"/>
        </a:defRPr>
      </a:lvl4pPr>
      <a:lvl5pPr marL="2057349" indent="-228594" algn="l" defTabSz="457189" rtl="0" eaLnBrk="1" latinLnBrk="0" hangingPunct="1">
        <a:spcBef>
          <a:spcPct val="20000"/>
        </a:spcBef>
        <a:buFont typeface="Arial"/>
        <a:buChar char="»"/>
        <a:defRPr sz="2000" kern="1200">
          <a:solidFill>
            <a:schemeClr val="tx1"/>
          </a:solidFill>
          <a:latin typeface="Segoe UI" panose="020B0502040204020203" pitchFamily="34" charset="0"/>
          <a:ea typeface="+mn-ea"/>
          <a:cs typeface="Segoe UI" panose="020B0502040204020203"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52FE1-A8D1-9F47-9C66-E64CE8768D76}"/>
              </a:ext>
            </a:extLst>
          </p:cNvPr>
          <p:cNvPicPr>
            <a:picLocks noChangeAspect="1"/>
          </p:cNvPicPr>
          <p:nvPr/>
        </p:nvPicPr>
        <p:blipFill rotWithShape="1">
          <a:blip r:embed="rId2"/>
          <a:srcRect l="16477" r="4939"/>
          <a:stretch/>
        </p:blipFill>
        <p:spPr>
          <a:xfrm>
            <a:off x="5312627" y="1456856"/>
            <a:ext cx="2335655" cy="1972141"/>
          </a:xfrm>
          <a:prstGeom prst="rect">
            <a:avLst/>
          </a:prstGeom>
        </p:spPr>
      </p:pic>
      <p:pic>
        <p:nvPicPr>
          <p:cNvPr id="7" name="Picture 6">
            <a:extLst>
              <a:ext uri="{FF2B5EF4-FFF2-40B4-BE49-F238E27FC236}">
                <a16:creationId xmlns:a16="http://schemas.microsoft.com/office/drawing/2014/main" id="{C1CD534A-C96B-C442-BBB0-FF46EC135301}"/>
              </a:ext>
            </a:extLst>
          </p:cNvPr>
          <p:cNvPicPr>
            <a:picLocks noChangeAspect="1"/>
          </p:cNvPicPr>
          <p:nvPr/>
        </p:nvPicPr>
        <p:blipFill rotWithShape="1">
          <a:blip r:embed="rId3"/>
          <a:srcRect l="12887" r="15203"/>
          <a:stretch/>
        </p:blipFill>
        <p:spPr>
          <a:xfrm>
            <a:off x="1" y="3428994"/>
            <a:ext cx="2176864" cy="2008949"/>
          </a:xfrm>
          <a:prstGeom prst="rect">
            <a:avLst/>
          </a:prstGeom>
        </p:spPr>
      </p:pic>
      <p:pic>
        <p:nvPicPr>
          <p:cNvPr id="8" name="Picture 7" descr="Text, calendar&#10;&#10;Description automatically generated">
            <a:extLst>
              <a:ext uri="{FF2B5EF4-FFF2-40B4-BE49-F238E27FC236}">
                <a16:creationId xmlns:a16="http://schemas.microsoft.com/office/drawing/2014/main" id="{511C566C-BC89-2643-B57A-7C7CC5059B84}"/>
              </a:ext>
            </a:extLst>
          </p:cNvPr>
          <p:cNvPicPr>
            <a:picLocks noChangeAspect="1"/>
          </p:cNvPicPr>
          <p:nvPr/>
        </p:nvPicPr>
        <p:blipFill rotWithShape="1">
          <a:blip r:embed="rId4"/>
          <a:srcRect l="32402" r="26284" b="5879"/>
          <a:stretch/>
        </p:blipFill>
        <p:spPr>
          <a:xfrm>
            <a:off x="7623054" y="1456856"/>
            <a:ext cx="1299878" cy="1972141"/>
          </a:xfrm>
          <a:prstGeom prst="rect">
            <a:avLst/>
          </a:prstGeom>
        </p:spPr>
      </p:pic>
      <p:pic>
        <p:nvPicPr>
          <p:cNvPr id="9" name="Picture 8">
            <a:extLst>
              <a:ext uri="{FF2B5EF4-FFF2-40B4-BE49-F238E27FC236}">
                <a16:creationId xmlns:a16="http://schemas.microsoft.com/office/drawing/2014/main" id="{B5150EFC-7292-A146-871D-DA0863EE9112}"/>
              </a:ext>
            </a:extLst>
          </p:cNvPr>
          <p:cNvPicPr>
            <a:picLocks noChangeAspect="1"/>
          </p:cNvPicPr>
          <p:nvPr/>
        </p:nvPicPr>
        <p:blipFill rotWithShape="1">
          <a:blip r:embed="rId5"/>
          <a:srcRect l="19101" t="4767" r="24072"/>
          <a:stretch/>
        </p:blipFill>
        <p:spPr>
          <a:xfrm>
            <a:off x="10425010" y="1456857"/>
            <a:ext cx="1766991" cy="1972141"/>
          </a:xfrm>
          <a:prstGeom prst="rect">
            <a:avLst/>
          </a:prstGeom>
        </p:spPr>
      </p:pic>
      <p:pic>
        <p:nvPicPr>
          <p:cNvPr id="10" name="Picture 9" descr="A group of people posing for a photo in front of a building&#10;&#10;Description automatically generated">
            <a:extLst>
              <a:ext uri="{FF2B5EF4-FFF2-40B4-BE49-F238E27FC236}">
                <a16:creationId xmlns:a16="http://schemas.microsoft.com/office/drawing/2014/main" id="{804F9B21-82E7-9445-A603-7A8073508349}"/>
              </a:ext>
            </a:extLst>
          </p:cNvPr>
          <p:cNvPicPr>
            <a:picLocks noChangeAspect="1"/>
          </p:cNvPicPr>
          <p:nvPr/>
        </p:nvPicPr>
        <p:blipFill rotWithShape="1">
          <a:blip r:embed="rId6"/>
          <a:srcRect l="-1904" t="9" r="1205" b="10142"/>
          <a:stretch/>
        </p:blipFill>
        <p:spPr>
          <a:xfrm>
            <a:off x="1953571" y="3428994"/>
            <a:ext cx="1499367" cy="2008949"/>
          </a:xfrm>
          <a:prstGeom prst="rect">
            <a:avLst/>
          </a:prstGeom>
        </p:spPr>
      </p:pic>
      <p:pic>
        <p:nvPicPr>
          <p:cNvPr id="12" name="Picture 11">
            <a:extLst>
              <a:ext uri="{FF2B5EF4-FFF2-40B4-BE49-F238E27FC236}">
                <a16:creationId xmlns:a16="http://schemas.microsoft.com/office/drawing/2014/main" id="{4AD3FDBB-CD48-484E-BA73-CA6753396596}"/>
              </a:ext>
            </a:extLst>
          </p:cNvPr>
          <p:cNvPicPr>
            <a:picLocks noChangeAspect="1"/>
          </p:cNvPicPr>
          <p:nvPr/>
        </p:nvPicPr>
        <p:blipFill rotWithShape="1">
          <a:blip r:embed="rId7"/>
          <a:srcRect l="11838" r="13472"/>
          <a:stretch/>
        </p:blipFill>
        <p:spPr>
          <a:xfrm>
            <a:off x="8563478" y="1456856"/>
            <a:ext cx="2209448" cy="1972140"/>
          </a:xfrm>
          <a:prstGeom prst="rect">
            <a:avLst/>
          </a:prstGeom>
        </p:spPr>
      </p:pic>
      <p:pic>
        <p:nvPicPr>
          <p:cNvPr id="13" name="Picture 12">
            <a:extLst>
              <a:ext uri="{FF2B5EF4-FFF2-40B4-BE49-F238E27FC236}">
                <a16:creationId xmlns:a16="http://schemas.microsoft.com/office/drawing/2014/main" id="{6F7A4D17-8900-B947-A1C4-2B427A25D43B}"/>
              </a:ext>
            </a:extLst>
          </p:cNvPr>
          <p:cNvPicPr>
            <a:picLocks noChangeAspect="1"/>
          </p:cNvPicPr>
          <p:nvPr/>
        </p:nvPicPr>
        <p:blipFill rotWithShape="1">
          <a:blip r:embed="rId8"/>
          <a:srcRect l="25680" r="25454" b="5100"/>
          <a:stretch/>
        </p:blipFill>
        <p:spPr>
          <a:xfrm>
            <a:off x="3372648" y="3423162"/>
            <a:ext cx="1557057" cy="2015111"/>
          </a:xfrm>
          <a:prstGeom prst="rect">
            <a:avLst/>
          </a:prstGeom>
        </p:spPr>
      </p:pic>
      <p:sp>
        <p:nvSpPr>
          <p:cNvPr id="14" name="Subtitle 2">
            <a:extLst>
              <a:ext uri="{FF2B5EF4-FFF2-40B4-BE49-F238E27FC236}">
                <a16:creationId xmlns:a16="http://schemas.microsoft.com/office/drawing/2014/main" id="{CA7BEF45-F0B1-AB41-9CAB-CFC28A2585EA}"/>
              </a:ext>
            </a:extLst>
          </p:cNvPr>
          <p:cNvSpPr txBox="1">
            <a:spLocks/>
          </p:cNvSpPr>
          <p:nvPr/>
        </p:nvSpPr>
        <p:spPr>
          <a:xfrm>
            <a:off x="5223934" y="3428997"/>
            <a:ext cx="6893637" cy="914401"/>
          </a:xfrm>
          <a:prstGeom prst="rect">
            <a:avLst/>
          </a:prstGeom>
        </p:spPr>
        <p:txBody>
          <a:bodyPr lIns="91440" rIns="91440" anchor="ctr">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38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srgbClr val="002C5C"/>
                </a:solidFill>
                <a:effectLst/>
                <a:uLnTx/>
                <a:uFillTx/>
                <a:latin typeface="Verdana" panose="020B0604030504040204" pitchFamily="34" charset="0"/>
                <a:ea typeface="Verdana" panose="020B0604030504040204" pitchFamily="34" charset="0"/>
                <a:cs typeface="+mn-cs"/>
              </a:rPr>
              <a:t>Who we are. Why we serve.</a:t>
            </a:r>
          </a:p>
        </p:txBody>
      </p:sp>
      <p:sp>
        <p:nvSpPr>
          <p:cNvPr id="15" name="Title 1">
            <a:extLst>
              <a:ext uri="{FF2B5EF4-FFF2-40B4-BE49-F238E27FC236}">
                <a16:creationId xmlns:a16="http://schemas.microsoft.com/office/drawing/2014/main" id="{B3EE61A7-BA05-8748-8A9C-83D591CF25A9}"/>
              </a:ext>
            </a:extLst>
          </p:cNvPr>
          <p:cNvSpPr txBox="1">
            <a:spLocks/>
          </p:cNvSpPr>
          <p:nvPr/>
        </p:nvSpPr>
        <p:spPr>
          <a:xfrm>
            <a:off x="74428" y="1831396"/>
            <a:ext cx="4960559" cy="1597603"/>
          </a:xfrm>
          <a:prstGeom prst="rect">
            <a:avLst/>
          </a:prstGeom>
        </p:spPr>
        <p:txBody>
          <a:bodyPr anchor="ctr">
            <a:noAutofit/>
          </a:bodyPr>
          <a:lstStyle>
            <a:lvl1pPr algn="r" defTabSz="914400" rtl="0" eaLnBrk="1" fontAlgn="ctr" latinLnBrk="0" hangingPunct="1">
              <a:lnSpc>
                <a:spcPct val="80000"/>
              </a:lnSpc>
              <a:spcBef>
                <a:spcPct val="0"/>
              </a:spcBef>
              <a:buNone/>
              <a:defRPr sz="12500" b="1" kern="1200" cap="all" spc="-100" baseline="0">
                <a:solidFill>
                  <a:schemeClr val="accent1"/>
                </a:solidFill>
                <a:latin typeface="+mj-lt"/>
                <a:ea typeface="+mj-ea"/>
                <a:cs typeface="+mj-cs"/>
              </a:defRPr>
            </a:lvl1pPr>
          </a:lstStyle>
          <a:p>
            <a:r>
              <a:rPr lang="en-US" dirty="0">
                <a:solidFill>
                  <a:srgbClr val="002C5C"/>
                </a:solidFill>
                <a:latin typeface="Verdana" panose="020B0604030504040204" pitchFamily="34" charset="0"/>
                <a:ea typeface="Verdana" panose="020B0604030504040204" pitchFamily="34" charset="0"/>
                <a:cs typeface="Verdana" panose="020B0604030504040204" pitchFamily="34" charset="0"/>
              </a:rPr>
              <a:t>TASB</a:t>
            </a:r>
          </a:p>
        </p:txBody>
      </p:sp>
      <p:sp>
        <p:nvSpPr>
          <p:cNvPr id="2" name="TextBox 1">
            <a:extLst>
              <a:ext uri="{FF2B5EF4-FFF2-40B4-BE49-F238E27FC236}">
                <a16:creationId xmlns:a16="http://schemas.microsoft.com/office/drawing/2014/main" id="{6249A396-4916-79BE-3878-5AB2E0716937}"/>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1</a:t>
            </a:r>
          </a:p>
        </p:txBody>
      </p:sp>
    </p:spTree>
    <p:extLst>
      <p:ext uri="{BB962C8B-B14F-4D97-AF65-F5344CB8AC3E}">
        <p14:creationId xmlns:p14="http://schemas.microsoft.com/office/powerpoint/2010/main" val="50197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AA79-396C-FB74-E7C7-FE775C420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44785-5798-4F6D-33FF-D2F4EC0B409A}"/>
              </a:ext>
            </a:extLst>
          </p:cNvPr>
          <p:cNvSpPr>
            <a:spLocks noGrp="1"/>
          </p:cNvSpPr>
          <p:nvPr>
            <p:ph type="title"/>
          </p:nvPr>
        </p:nvSpPr>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Delegate Assembly</a:t>
            </a:r>
          </a:p>
        </p:txBody>
      </p:sp>
      <p:sp>
        <p:nvSpPr>
          <p:cNvPr id="7" name="Text Placeholder 5">
            <a:extLst>
              <a:ext uri="{FF2B5EF4-FFF2-40B4-BE49-F238E27FC236}">
                <a16:creationId xmlns:a16="http://schemas.microsoft.com/office/drawing/2014/main" id="{6BE3311C-A79A-CADE-3B2F-51FF31F418FB}"/>
              </a:ext>
            </a:extLst>
          </p:cNvPr>
          <p:cNvSpPr txBox="1">
            <a:spLocks/>
          </p:cNvSpPr>
          <p:nvPr/>
        </p:nvSpPr>
        <p:spPr>
          <a:xfrm>
            <a:off x="400539" y="3785231"/>
            <a:ext cx="6162308" cy="2273377"/>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400" dirty="0">
                <a:latin typeface="Verdana" panose="020B0604030504040204" pitchFamily="34" charset="0"/>
                <a:ea typeface="Verdana" panose="020B0604030504040204" pitchFamily="34" charset="0"/>
                <a:cs typeface="Verdana"/>
              </a:rPr>
              <a:t>Put on your board agenda in May or June</a:t>
            </a:r>
          </a:p>
          <a:p>
            <a:pPr marL="347345" indent="-347345"/>
            <a:r>
              <a:rPr lang="en-US" sz="2400" dirty="0">
                <a:latin typeface="Verdana" panose="020B0604030504040204" pitchFamily="34" charset="0"/>
                <a:ea typeface="Verdana" panose="020B0604030504040204" pitchFamily="34" charset="0"/>
                <a:cs typeface="Verdana"/>
              </a:rPr>
              <a:t>Select your Delegate and Alternate</a:t>
            </a:r>
          </a:p>
          <a:p>
            <a:pPr marL="347345" indent="-347345"/>
            <a:r>
              <a:rPr lang="en-US" sz="2400" dirty="0">
                <a:latin typeface="Verdana" panose="020B0604030504040204" pitchFamily="34" charset="0"/>
                <a:ea typeface="Verdana" panose="020B0604030504040204" pitchFamily="34" charset="0"/>
                <a:cs typeface="Verdana"/>
              </a:rPr>
              <a:t>Register your representatives in July</a:t>
            </a:r>
          </a:p>
        </p:txBody>
      </p:sp>
      <p:sp>
        <p:nvSpPr>
          <p:cNvPr id="11" name="Text Placeholder 5">
            <a:extLst>
              <a:ext uri="{FF2B5EF4-FFF2-40B4-BE49-F238E27FC236}">
                <a16:creationId xmlns:a16="http://schemas.microsoft.com/office/drawing/2014/main" id="{66F7B487-D86B-08B0-EB0F-33CD87DF07F2}"/>
              </a:ext>
            </a:extLst>
          </p:cNvPr>
          <p:cNvSpPr>
            <a:spLocks noGrp="1"/>
          </p:cNvSpPr>
          <p:nvPr>
            <p:ph type="body" sz="quarter" idx="10"/>
          </p:nvPr>
        </p:nvSpPr>
        <p:spPr>
          <a:xfrm>
            <a:off x="400538" y="2334672"/>
            <a:ext cx="6314393" cy="1079367"/>
          </a:xfrm>
        </p:spPr>
        <p:txBody>
          <a:bodyPr/>
          <a:lstStyle/>
          <a:p>
            <a:pPr marL="0" indent="0">
              <a:buNone/>
            </a:pPr>
            <a:r>
              <a:rPr lang="en-US" sz="2400" b="1" i="1" dirty="0">
                <a:solidFill>
                  <a:srgbClr val="1A6DAA"/>
                </a:solidFill>
                <a:latin typeface="Verdana" panose="020B0604030504040204" pitchFamily="34" charset="0"/>
                <a:ea typeface="Verdana" panose="020B0604030504040204" pitchFamily="34" charset="0"/>
              </a:rPr>
              <a:t>Save the date: </a:t>
            </a:r>
            <a:br>
              <a:rPr lang="en-US" sz="2400" b="1" i="1" dirty="0">
                <a:solidFill>
                  <a:srgbClr val="1A6DAA"/>
                </a:solidFill>
                <a:latin typeface="Verdana" panose="020B0604030504040204" pitchFamily="34" charset="0"/>
                <a:ea typeface="Verdana" panose="020B0604030504040204" pitchFamily="34" charset="0"/>
              </a:rPr>
            </a:br>
            <a:r>
              <a:rPr lang="en-US" sz="2400" b="1" i="1" dirty="0">
                <a:solidFill>
                  <a:srgbClr val="1A6DAA"/>
                </a:solidFill>
                <a:latin typeface="Verdana" panose="020B0604030504040204" pitchFamily="34" charset="0"/>
                <a:ea typeface="Verdana" panose="020B0604030504040204" pitchFamily="34" charset="0"/>
              </a:rPr>
              <a:t>2025 Delegate Assembly, Saturday, Sept. 13, in Houston</a:t>
            </a:r>
          </a:p>
        </p:txBody>
      </p:sp>
      <p:pic>
        <p:nvPicPr>
          <p:cNvPr id="16" name="Picture 15">
            <a:extLst>
              <a:ext uri="{FF2B5EF4-FFF2-40B4-BE49-F238E27FC236}">
                <a16:creationId xmlns:a16="http://schemas.microsoft.com/office/drawing/2014/main" id="{6F67B5E2-184C-DEAA-1FBD-9BA4E676A97A}"/>
              </a:ext>
            </a:extLst>
          </p:cNvPr>
          <p:cNvPicPr>
            <a:picLocks noChangeAspect="1"/>
          </p:cNvPicPr>
          <p:nvPr/>
        </p:nvPicPr>
        <p:blipFill>
          <a:blip r:embed="rId2"/>
          <a:srcRect/>
          <a:stretch/>
        </p:blipFill>
        <p:spPr>
          <a:xfrm>
            <a:off x="6704260" y="2066543"/>
            <a:ext cx="5487739" cy="3657600"/>
          </a:xfrm>
          <a:prstGeom prst="rect">
            <a:avLst/>
          </a:prstGeom>
        </p:spPr>
      </p:pic>
      <p:sp>
        <p:nvSpPr>
          <p:cNvPr id="3" name="Subtitle 2">
            <a:extLst>
              <a:ext uri="{FF2B5EF4-FFF2-40B4-BE49-F238E27FC236}">
                <a16:creationId xmlns:a16="http://schemas.microsoft.com/office/drawing/2014/main" id="{989D4B7D-B474-5E6C-3CFB-C3FC9A15E478}"/>
              </a:ext>
            </a:extLst>
          </p:cNvPr>
          <p:cNvSpPr txBox="1">
            <a:spLocks/>
          </p:cNvSpPr>
          <p:nvPr/>
        </p:nvSpPr>
        <p:spPr>
          <a:xfrm>
            <a:off x="10126883" y="685800"/>
            <a:ext cx="2065112" cy="1395113"/>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4" name="TextBox 3">
            <a:extLst>
              <a:ext uri="{FF2B5EF4-FFF2-40B4-BE49-F238E27FC236}">
                <a16:creationId xmlns:a16="http://schemas.microsoft.com/office/drawing/2014/main" id="{321FCDB2-D8A8-505E-C1FE-E5926D82DEDD}"/>
              </a:ext>
            </a:extLst>
          </p:cNvPr>
          <p:cNvSpPr txBox="1"/>
          <p:nvPr/>
        </p:nvSpPr>
        <p:spPr>
          <a:xfrm>
            <a:off x="172017" y="190122"/>
            <a:ext cx="390492" cy="307777"/>
          </a:xfrm>
          <a:prstGeom prst="rect">
            <a:avLst/>
          </a:prstGeom>
          <a:noFill/>
        </p:spPr>
        <p:txBody>
          <a:bodyPr wrap="none" rtlCol="0">
            <a:spAutoFit/>
          </a:bodyPr>
          <a:lstStyle/>
          <a:p>
            <a:r>
              <a:rPr lang="en-US" sz="1400" dirty="0">
                <a:solidFill>
                  <a:srgbClr val="002C5C"/>
                </a:solidFill>
              </a:rPr>
              <a:t>10</a:t>
            </a:r>
          </a:p>
        </p:txBody>
      </p:sp>
    </p:spTree>
    <p:extLst>
      <p:ext uri="{BB962C8B-B14F-4D97-AF65-F5344CB8AC3E}">
        <p14:creationId xmlns:p14="http://schemas.microsoft.com/office/powerpoint/2010/main" val="233699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0954-F29E-E078-063D-C2BDFDE9C983}"/>
            </a:ext>
          </a:extLst>
        </p:cNvPr>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CB681316-3CE8-4341-7CEE-5956D222C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4931" y="2070781"/>
            <a:ext cx="5486400" cy="3657600"/>
          </a:xfrm>
          <a:prstGeom prst="rect">
            <a:avLst/>
          </a:prstGeom>
        </p:spPr>
      </p:pic>
      <p:sp>
        <p:nvSpPr>
          <p:cNvPr id="2" name="Title 1">
            <a:extLst>
              <a:ext uri="{FF2B5EF4-FFF2-40B4-BE49-F238E27FC236}">
                <a16:creationId xmlns:a16="http://schemas.microsoft.com/office/drawing/2014/main" id="{979C5DD1-4509-B6D5-2901-9040F24C18DC}"/>
              </a:ext>
            </a:extLst>
          </p:cNvPr>
          <p:cNvSpPr>
            <a:spLocks noGrp="1"/>
          </p:cNvSpPr>
          <p:nvPr>
            <p:ph type="title"/>
          </p:nvPr>
        </p:nvSpPr>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TASB Board</a:t>
            </a:r>
          </a:p>
        </p:txBody>
      </p:sp>
      <p:sp>
        <p:nvSpPr>
          <p:cNvPr id="5" name="Subtitle 2">
            <a:extLst>
              <a:ext uri="{FF2B5EF4-FFF2-40B4-BE49-F238E27FC236}">
                <a16:creationId xmlns:a16="http://schemas.microsoft.com/office/drawing/2014/main" id="{522D7BBD-BDF7-30E1-0455-7B6E880CA64B}"/>
              </a:ext>
            </a:extLst>
          </p:cNvPr>
          <p:cNvSpPr>
            <a:spLocks noGrp="1"/>
          </p:cNvSpPr>
          <p:nvPr>
            <p:ph type="subTitle" idx="4294967295" hasCustomPrompt="1"/>
          </p:nvPr>
        </p:nvSpPr>
        <p:spPr>
          <a:xfrm>
            <a:off x="10126883" y="685800"/>
            <a:ext cx="2065112" cy="1395113"/>
          </a:xfrm>
          <a:prstGeom prst="rect">
            <a:avLst/>
          </a:prstGeom>
        </p:spPr>
        <p:txBody>
          <a:bodyPr lIns="91440" rIns="91440" anchor="ctr">
            <a:normAutofit/>
          </a:bodyPr>
          <a:lstStyle>
            <a:lvl1pPr marL="0" indent="0" algn="l">
              <a:lnSpc>
                <a:spcPct val="80000"/>
              </a:lnSpc>
              <a:spcBef>
                <a:spcPts val="0"/>
              </a:spcBef>
              <a:spcAft>
                <a:spcPts val="0"/>
              </a:spcAft>
              <a:buNone/>
              <a:defRPr sz="24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7" name="Text Placeholder 5">
            <a:extLst>
              <a:ext uri="{FF2B5EF4-FFF2-40B4-BE49-F238E27FC236}">
                <a16:creationId xmlns:a16="http://schemas.microsoft.com/office/drawing/2014/main" id="{429FEC0B-2BA9-0EDE-21A4-6598E14C6E71}"/>
              </a:ext>
            </a:extLst>
          </p:cNvPr>
          <p:cNvSpPr txBox="1">
            <a:spLocks/>
          </p:cNvSpPr>
          <p:nvPr/>
        </p:nvSpPr>
        <p:spPr>
          <a:xfrm>
            <a:off x="400539" y="2349633"/>
            <a:ext cx="6162308" cy="3337783"/>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400" dirty="0">
                <a:latin typeface="Verdana" panose="020B0604030504040204" pitchFamily="34" charset="0"/>
                <a:ea typeface="Verdana" panose="020B0604030504040204" pitchFamily="34" charset="0"/>
                <a:cs typeface="Verdana"/>
              </a:rPr>
              <a:t>43 positions, including 6 officers</a:t>
            </a:r>
          </a:p>
          <a:p>
            <a:pPr marL="347345" indent="-347345"/>
            <a:r>
              <a:rPr lang="en-US" sz="2400" dirty="0">
                <a:latin typeface="Verdana" panose="020B0604030504040204" pitchFamily="34" charset="0"/>
                <a:ea typeface="Verdana" panose="020B0604030504040204" pitchFamily="34" charset="0"/>
                <a:cs typeface="Verdana"/>
              </a:rPr>
              <a:t>Elected to 3-year terms, with maximum of 4 full terms</a:t>
            </a:r>
          </a:p>
          <a:p>
            <a:pPr marL="347345" indent="-347345"/>
            <a:r>
              <a:rPr lang="en-US" sz="2400" dirty="0">
                <a:latin typeface="Verdana" panose="020B0604030504040204" pitchFamily="34" charset="0"/>
                <a:ea typeface="Verdana" panose="020B0604030504040204" pitchFamily="34" charset="0"/>
                <a:cs typeface="Verdana"/>
              </a:rPr>
              <a:t>Bylaws: “Supervise, control, and direct affairs of TASB”</a:t>
            </a:r>
          </a:p>
          <a:p>
            <a:pPr marL="347345" indent="-347345"/>
            <a:r>
              <a:rPr lang="en-US" sz="2400" dirty="0">
                <a:latin typeface="Verdana" panose="020B0604030504040204" pitchFamily="34" charset="0"/>
                <a:ea typeface="Verdana" panose="020B0604030504040204" pitchFamily="34" charset="0"/>
                <a:cs typeface="Verdana"/>
              </a:rPr>
              <a:t>Hold at least four meetings annually</a:t>
            </a:r>
          </a:p>
        </p:txBody>
      </p:sp>
      <p:sp>
        <p:nvSpPr>
          <p:cNvPr id="4" name="TextBox 3">
            <a:extLst>
              <a:ext uri="{FF2B5EF4-FFF2-40B4-BE49-F238E27FC236}">
                <a16:creationId xmlns:a16="http://schemas.microsoft.com/office/drawing/2014/main" id="{3987470C-CC35-2134-EC50-01D3EF480AE1}"/>
              </a:ext>
            </a:extLst>
          </p:cNvPr>
          <p:cNvSpPr txBox="1"/>
          <p:nvPr/>
        </p:nvSpPr>
        <p:spPr>
          <a:xfrm>
            <a:off x="172017" y="190122"/>
            <a:ext cx="392993" cy="307777"/>
          </a:xfrm>
          <a:prstGeom prst="rect">
            <a:avLst/>
          </a:prstGeom>
          <a:noFill/>
        </p:spPr>
        <p:txBody>
          <a:bodyPr wrap="none" rtlCol="0">
            <a:spAutoFit/>
          </a:bodyPr>
          <a:lstStyle/>
          <a:p>
            <a:r>
              <a:rPr lang="en-US" sz="1400" dirty="0">
                <a:solidFill>
                  <a:srgbClr val="002C5C"/>
                </a:solidFill>
              </a:rPr>
              <a:t>11</a:t>
            </a:r>
          </a:p>
        </p:txBody>
      </p:sp>
    </p:spTree>
    <p:extLst>
      <p:ext uri="{BB962C8B-B14F-4D97-AF65-F5344CB8AC3E}">
        <p14:creationId xmlns:p14="http://schemas.microsoft.com/office/powerpoint/2010/main" val="181621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FB06-AAFC-9D42-B364-4BF36D29B3EC}"/>
              </a:ext>
            </a:extLst>
          </p:cNvPr>
          <p:cNvSpPr>
            <a:spLocks noGrp="1"/>
          </p:cNvSpPr>
          <p:nvPr>
            <p:ph type="ctrTitle"/>
          </p:nvPr>
        </p:nvSpPr>
        <p:spPr>
          <a:xfrm>
            <a:off x="1056450" y="5342021"/>
            <a:ext cx="7173506" cy="825023"/>
          </a:xfrm>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What Trustees do</a:t>
            </a:r>
          </a:p>
        </p:txBody>
      </p:sp>
      <p:sp>
        <p:nvSpPr>
          <p:cNvPr id="3" name="Subtitle 2">
            <a:extLst>
              <a:ext uri="{FF2B5EF4-FFF2-40B4-BE49-F238E27FC236}">
                <a16:creationId xmlns:a16="http://schemas.microsoft.com/office/drawing/2014/main" id="{08282851-46F3-5B47-8B18-78FC8916B5D1}"/>
              </a:ext>
            </a:extLst>
          </p:cNvPr>
          <p:cNvSpPr>
            <a:spLocks noGrp="1"/>
          </p:cNvSpPr>
          <p:nvPr>
            <p:ph type="subTitle" idx="1"/>
          </p:nvPr>
        </p:nvSpPr>
        <p:spPr>
          <a:xfrm>
            <a:off x="8610599" y="5080763"/>
            <a:ext cx="3793837" cy="1342413"/>
          </a:xfrm>
        </p:spPr>
        <p:txBody>
          <a:bodyPr/>
          <a:lstStyle/>
          <a:p>
            <a:r>
              <a:rPr lang="en-US" b="0" dirty="0">
                <a:latin typeface="Verdana" panose="020B0604030504040204" pitchFamily="34" charset="0"/>
                <a:ea typeface="Verdana" panose="020B0604030504040204" pitchFamily="34" charset="0"/>
              </a:rPr>
              <a:t>4 KEY ROLES</a:t>
            </a:r>
          </a:p>
        </p:txBody>
      </p:sp>
      <p:grpSp>
        <p:nvGrpSpPr>
          <p:cNvPr id="4" name="Group 3">
            <a:extLst>
              <a:ext uri="{FF2B5EF4-FFF2-40B4-BE49-F238E27FC236}">
                <a16:creationId xmlns:a16="http://schemas.microsoft.com/office/drawing/2014/main" id="{0037AE40-BE1F-B6E0-CDC4-49DEA1F5F395}"/>
              </a:ext>
            </a:extLst>
          </p:cNvPr>
          <p:cNvGrpSpPr/>
          <p:nvPr/>
        </p:nvGrpSpPr>
        <p:grpSpPr>
          <a:xfrm>
            <a:off x="9498198" y="3145598"/>
            <a:ext cx="1863525" cy="1863525"/>
            <a:chOff x="8618637" y="2351589"/>
            <a:chExt cx="1863525" cy="1863525"/>
          </a:xfrm>
        </p:grpSpPr>
        <p:sp>
          <p:nvSpPr>
            <p:cNvPr id="5" name="Oval 4">
              <a:extLst>
                <a:ext uri="{FF2B5EF4-FFF2-40B4-BE49-F238E27FC236}">
                  <a16:creationId xmlns:a16="http://schemas.microsoft.com/office/drawing/2014/main" id="{27A7F806-DCEC-124C-804E-21C8007C0F7C}"/>
                </a:ext>
              </a:extLst>
            </p:cNvPr>
            <p:cNvSpPr/>
            <p:nvPr/>
          </p:nvSpPr>
          <p:spPr>
            <a:xfrm>
              <a:off x="86186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flag on a target&#10;&#10;Description automatically generated">
              <a:extLst>
                <a:ext uri="{FF2B5EF4-FFF2-40B4-BE49-F238E27FC236}">
                  <a16:creationId xmlns:a16="http://schemas.microsoft.com/office/drawing/2014/main" id="{C89E78CF-9DD2-3675-4461-078F47E95B4C}"/>
                </a:ext>
              </a:extLst>
            </p:cNvPr>
            <p:cNvPicPr>
              <a:picLocks noChangeAspect="1"/>
            </p:cNvPicPr>
            <p:nvPr/>
          </p:nvPicPr>
          <p:blipFill>
            <a:blip r:embed="rId2"/>
            <a:stretch>
              <a:fillRect/>
            </a:stretch>
          </p:blipFill>
          <p:spPr>
            <a:xfrm>
              <a:off x="8635999" y="2368951"/>
              <a:ext cx="1828800" cy="1828800"/>
            </a:xfrm>
            <a:prstGeom prst="rect">
              <a:avLst/>
            </a:prstGeom>
          </p:spPr>
        </p:pic>
      </p:grpSp>
      <p:sp>
        <p:nvSpPr>
          <p:cNvPr id="7" name="TextBox 6">
            <a:extLst>
              <a:ext uri="{FF2B5EF4-FFF2-40B4-BE49-F238E27FC236}">
                <a16:creationId xmlns:a16="http://schemas.microsoft.com/office/drawing/2014/main" id="{1107FF86-1C6B-F80C-EC88-70EEF0E5491F}"/>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12</a:t>
            </a:r>
          </a:p>
        </p:txBody>
      </p:sp>
    </p:spTree>
    <p:extLst>
      <p:ext uri="{BB962C8B-B14F-4D97-AF65-F5344CB8AC3E}">
        <p14:creationId xmlns:p14="http://schemas.microsoft.com/office/powerpoint/2010/main" val="213796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97EC7-0ADC-82CE-2791-E06E4AFE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9E1AD-962A-8FE3-A89E-A89EDF047EE9}"/>
              </a:ext>
            </a:extLst>
          </p:cNvPr>
          <p:cNvSpPr>
            <a:spLocks noGrp="1"/>
          </p:cNvSpPr>
          <p:nvPr>
            <p:ph type="title"/>
          </p:nvPr>
        </p:nvSpPr>
        <p:spPr>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t>
            </a:r>
            <a:r>
              <a:rPr lang="en-US" b="1" dirty="0" err="1">
                <a:solidFill>
                  <a:srgbClr val="1A6DAA"/>
                </a:solidFill>
                <a:latin typeface="Verdana" panose="020B0604030504040204" pitchFamily="34" charset="0"/>
                <a:ea typeface="Verdana" panose="020B0604030504040204" pitchFamily="34" charset="0"/>
                <a:cs typeface="Verdana" panose="020B0604030504040204" pitchFamily="34" charset="0"/>
              </a:rPr>
              <a:t>PolicyMakers</a:t>
            </a:r>
            <a:endParaRPr lang="en-US" b="1" dirty="0">
              <a:solidFill>
                <a:srgbClr val="1A6DAA"/>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8B12BA4B-4A4D-38F4-3FB8-181625A53BEE}"/>
              </a:ext>
            </a:extLst>
          </p:cNvPr>
          <p:cNvSpPr>
            <a:spLocks noGrp="1"/>
          </p:cNvSpPr>
          <p:nvPr>
            <p:ph type="body" sz="quarter" idx="10"/>
          </p:nvPr>
        </p:nvSpPr>
        <p:spPr>
          <a:prstGeom prst="rect">
            <a:avLst/>
          </a:prstGeom>
        </p:spPr>
        <p:txBody>
          <a:bodyPr lIns="91440" tIns="45720" rIns="91440" bIns="45720" anchor="t"/>
          <a:lstStyle/>
          <a:p>
            <a:pPr>
              <a:lnSpc>
                <a:spcPct val="110000"/>
              </a:lnSpc>
            </a:pPr>
            <a:r>
              <a:rPr lang="en-US" sz="2300" dirty="0">
                <a:latin typeface="Verdana" panose="020B0604030504040204" pitchFamily="34" charset="0"/>
                <a:ea typeface="Verdana" panose="020B0604030504040204" pitchFamily="34" charset="0"/>
              </a:rPr>
              <a:t>“The trustees as a body corporate have the exclusive power and duty to </a:t>
            </a:r>
            <a:r>
              <a:rPr lang="en-US" sz="2300" b="1" dirty="0">
                <a:latin typeface="Verdana" panose="020B0604030504040204" pitchFamily="34" charset="0"/>
                <a:ea typeface="Verdana" panose="020B0604030504040204" pitchFamily="34" charset="0"/>
              </a:rPr>
              <a:t>govern</a:t>
            </a:r>
            <a:r>
              <a:rPr lang="en-US" sz="2300" dirty="0">
                <a:latin typeface="Verdana" panose="020B0604030504040204" pitchFamily="34" charset="0"/>
                <a:ea typeface="Verdana" panose="020B0604030504040204" pitchFamily="34" charset="0"/>
              </a:rPr>
              <a:t> and </a:t>
            </a:r>
            <a:r>
              <a:rPr lang="en-US" sz="2300" b="1" dirty="0">
                <a:latin typeface="Verdana" panose="020B0604030504040204" pitchFamily="34" charset="0"/>
                <a:ea typeface="Verdana" panose="020B0604030504040204" pitchFamily="34" charset="0"/>
              </a:rPr>
              <a:t>oversee the management </a:t>
            </a:r>
            <a:r>
              <a:rPr lang="en-US" sz="2300" dirty="0">
                <a:latin typeface="Verdana" panose="020B0604030504040204" pitchFamily="34" charset="0"/>
                <a:ea typeface="Verdana" panose="020B0604030504040204" pitchFamily="34" charset="0"/>
              </a:rPr>
              <a:t>of the public schools of the district.” </a:t>
            </a:r>
            <a:r>
              <a:rPr lang="en-US" sz="2300" b="1" dirty="0">
                <a:latin typeface="Verdana" panose="020B0604030504040204" pitchFamily="34" charset="0"/>
                <a:ea typeface="Verdana" panose="020B0604030504040204" pitchFamily="34" charset="0"/>
              </a:rPr>
              <a:t>Education Code 11.151(b)</a:t>
            </a:r>
          </a:p>
          <a:p>
            <a:r>
              <a:rPr lang="en-US" sz="2300" b="1" dirty="0">
                <a:latin typeface="Verdana" panose="020B0604030504040204" pitchFamily="34" charset="0"/>
                <a:ea typeface="Verdana" panose="020B0604030504040204" pitchFamily="34" charset="0"/>
              </a:rPr>
              <a:t>Governance: </a:t>
            </a:r>
            <a:r>
              <a:rPr lang="en-US" sz="2300" dirty="0">
                <a:latin typeface="Verdana" panose="020B0604030504040204" pitchFamily="34" charset="0"/>
                <a:ea typeface="Verdana" panose="020B0604030504040204" pitchFamily="34" charset="0"/>
              </a:rPr>
              <a:t>The act of making decisions that provide direction, define expectations, grant power and authority, and evaluate outcomes.</a:t>
            </a:r>
          </a:p>
          <a:p>
            <a:r>
              <a:rPr lang="en-US" sz="2300" b="1" dirty="0">
                <a:latin typeface="Verdana" panose="020B0604030504040204" pitchFamily="34" charset="0"/>
                <a:ea typeface="Verdana" panose="020B0604030504040204" pitchFamily="34" charset="0"/>
              </a:rPr>
              <a:t>Policies </a:t>
            </a:r>
            <a:r>
              <a:rPr lang="en-US" sz="2300" dirty="0">
                <a:latin typeface="Verdana" panose="020B0604030504040204" pitchFamily="34" charset="0"/>
                <a:ea typeface="Verdana" panose="020B0604030504040204" pitchFamily="34" charset="0"/>
              </a:rPr>
              <a:t>are the mandates, authorizations, and legally required choices necessary for the district to operate.</a:t>
            </a:r>
          </a:p>
        </p:txBody>
      </p:sp>
      <p:sp>
        <p:nvSpPr>
          <p:cNvPr id="4" name="Subtitle 2">
            <a:extLst>
              <a:ext uri="{FF2B5EF4-FFF2-40B4-BE49-F238E27FC236}">
                <a16:creationId xmlns:a16="http://schemas.microsoft.com/office/drawing/2014/main" id="{DD7CD965-7EA0-9DA9-AC6D-1D0D4A358F9B}"/>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FC266313-9475-F3B8-9CB1-5E0A99CD37DB}"/>
              </a:ext>
            </a:extLst>
          </p:cNvPr>
          <p:cNvSpPr txBox="1"/>
          <p:nvPr/>
        </p:nvSpPr>
        <p:spPr>
          <a:xfrm>
            <a:off x="172017" y="190122"/>
            <a:ext cx="394660" cy="307777"/>
          </a:xfrm>
          <a:prstGeom prst="rect">
            <a:avLst/>
          </a:prstGeom>
          <a:noFill/>
        </p:spPr>
        <p:txBody>
          <a:bodyPr wrap="none" rtlCol="0">
            <a:spAutoFit/>
          </a:bodyPr>
          <a:lstStyle/>
          <a:p>
            <a:r>
              <a:rPr lang="en-US" sz="1400" dirty="0">
                <a:solidFill>
                  <a:srgbClr val="002C5C"/>
                </a:solidFill>
              </a:rPr>
              <a:t>13</a:t>
            </a:r>
          </a:p>
        </p:txBody>
      </p:sp>
    </p:spTree>
    <p:extLst>
      <p:ext uri="{BB962C8B-B14F-4D97-AF65-F5344CB8AC3E}">
        <p14:creationId xmlns:p14="http://schemas.microsoft.com/office/powerpoint/2010/main" val="218847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78F7-A9D7-8FA7-2727-73E8DA541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36F31-3C01-D28D-B13C-DBA3256EF629}"/>
              </a:ext>
            </a:extLst>
          </p:cNvPr>
          <p:cNvSpPr>
            <a:spLocks noGrp="1"/>
          </p:cNvSpPr>
          <p:nvPr>
            <p:ph type="title"/>
          </p:nvPr>
        </p:nvSpPr>
        <p:spPr>
          <a:prstGeom prst="rect">
            <a:avLst/>
          </a:prstGeom>
        </p:spPr>
        <p:txBody>
          <a:bodyPr/>
          <a:lstStyle/>
          <a:p>
            <a:pPr>
              <a:lnSpc>
                <a:spcPct val="100000"/>
              </a:lnSpc>
            </a:pPr>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t>
            </a:r>
            <a:r>
              <a:rPr lang="en-US" b="1" err="1">
                <a:solidFill>
                  <a:srgbClr val="1A6DAA"/>
                </a:solidFill>
                <a:latin typeface="Verdana" panose="020B0604030504040204" pitchFamily="34" charset="0"/>
                <a:ea typeface="Verdana" panose="020B0604030504040204" pitchFamily="34" charset="0"/>
                <a:cs typeface="Verdana" panose="020B0604030504040204" pitchFamily="34" charset="0"/>
              </a:rPr>
              <a:t>PolicyMakers</a:t>
            </a:r>
            <a:endParaRPr lang="en-US" b="1">
              <a:solidFill>
                <a:srgbClr val="1A6DAA"/>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55DFDC84-F597-9CBE-8CE6-598FC0DC77EA}"/>
              </a:ext>
            </a:extLst>
          </p:cNvPr>
          <p:cNvSpPr>
            <a:spLocks noGrp="1"/>
          </p:cNvSpPr>
          <p:nvPr>
            <p:ph type="body" sz="quarter" idx="10"/>
          </p:nvPr>
        </p:nvSpPr>
        <p:spPr>
          <a:prstGeom prst="rect">
            <a:avLst/>
          </a:prstGeom>
        </p:spPr>
        <p:txBody>
          <a:bodyPr lIns="91440" tIns="45720" rIns="91440" bIns="45720" anchor="t"/>
          <a:lstStyle/>
          <a:p>
            <a:pPr marL="0" indent="0">
              <a:spcAft>
                <a:spcPts val="1200"/>
              </a:spcAft>
              <a:buNone/>
            </a:pPr>
            <a:r>
              <a:rPr lang="en-US" sz="2400" dirty="0">
                <a:latin typeface="Verdana" panose="020B0604030504040204" pitchFamily="34" charset="0"/>
                <a:ea typeface="Verdana" panose="020B0604030504040204" pitchFamily="34" charset="0"/>
              </a:rPr>
              <a:t>Things to think about when evaluating policy recommendations:</a:t>
            </a:r>
          </a:p>
          <a:p>
            <a:pPr>
              <a:spcAft>
                <a:spcPts val="1200"/>
              </a:spcAft>
            </a:pPr>
            <a:r>
              <a:rPr lang="en-US" sz="2400" dirty="0">
                <a:latin typeface="Verdana" panose="020B0604030504040204" pitchFamily="34" charset="0"/>
                <a:ea typeface="Verdana" panose="020B0604030504040204" pitchFamily="34" charset="0"/>
              </a:rPr>
              <a:t>Relevance and timing</a:t>
            </a:r>
          </a:p>
          <a:p>
            <a:pPr>
              <a:spcAft>
                <a:spcPts val="1200"/>
              </a:spcAft>
            </a:pPr>
            <a:r>
              <a:rPr lang="en-US" sz="2400" dirty="0">
                <a:latin typeface="Verdana" panose="020B0604030504040204" pitchFamily="34" charset="0"/>
                <a:ea typeface="Verdana" panose="020B0604030504040204" pitchFamily="34" charset="0"/>
              </a:rPr>
              <a:t>Alignment with district goals</a:t>
            </a:r>
          </a:p>
          <a:p>
            <a:pPr>
              <a:spcAft>
                <a:spcPts val="1200"/>
              </a:spcAft>
            </a:pPr>
            <a:r>
              <a:rPr lang="en-US" sz="2400" dirty="0">
                <a:latin typeface="Verdana" panose="020B0604030504040204" pitchFamily="34" charset="0"/>
                <a:ea typeface="Verdana" panose="020B0604030504040204" pitchFamily="34" charset="0"/>
              </a:rPr>
              <a:t>Resources needed for implementation</a:t>
            </a:r>
          </a:p>
        </p:txBody>
      </p:sp>
      <p:sp>
        <p:nvSpPr>
          <p:cNvPr id="4" name="Subtitle 2">
            <a:extLst>
              <a:ext uri="{FF2B5EF4-FFF2-40B4-BE49-F238E27FC236}">
                <a16:creationId xmlns:a16="http://schemas.microsoft.com/office/drawing/2014/main" id="{01BFAA36-0CBB-8B18-4DE8-FB60ACA846E7}"/>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68D265AB-17B0-F4B2-E850-3D4D4C38BE6B}"/>
              </a:ext>
            </a:extLst>
          </p:cNvPr>
          <p:cNvSpPr txBox="1"/>
          <p:nvPr/>
        </p:nvSpPr>
        <p:spPr>
          <a:xfrm>
            <a:off x="172017" y="190122"/>
            <a:ext cx="390492" cy="307777"/>
          </a:xfrm>
          <a:prstGeom prst="rect">
            <a:avLst/>
          </a:prstGeom>
          <a:noFill/>
        </p:spPr>
        <p:txBody>
          <a:bodyPr wrap="none" rtlCol="0">
            <a:spAutoFit/>
          </a:bodyPr>
          <a:lstStyle/>
          <a:p>
            <a:r>
              <a:rPr lang="en-US" sz="1400" dirty="0">
                <a:solidFill>
                  <a:srgbClr val="002C5C"/>
                </a:solidFill>
              </a:rPr>
              <a:t>14</a:t>
            </a:r>
          </a:p>
        </p:txBody>
      </p:sp>
    </p:spTree>
    <p:extLst>
      <p:ext uri="{BB962C8B-B14F-4D97-AF65-F5344CB8AC3E}">
        <p14:creationId xmlns:p14="http://schemas.microsoft.com/office/powerpoint/2010/main" val="3083940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AF4C-ED27-8CAF-E7C1-C6EF4B0AD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06110-1EE8-18D3-C4E3-FD83047EBB33}"/>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1152BC8D-32CC-ACF7-0B48-22D9758F2A71}"/>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Policymakers</a:t>
            </a:r>
          </a:p>
        </p:txBody>
      </p:sp>
      <p:sp>
        <p:nvSpPr>
          <p:cNvPr id="10" name="Subtitle 2">
            <a:extLst>
              <a:ext uri="{FF2B5EF4-FFF2-40B4-BE49-F238E27FC236}">
                <a16:creationId xmlns:a16="http://schemas.microsoft.com/office/drawing/2014/main" id="{5C456C0C-C7BA-B101-C370-E6213D63E623}"/>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0490B17D-8BE3-8D2D-EAFA-7AADA2DB5F2B}"/>
              </a:ext>
            </a:extLst>
          </p:cNvPr>
          <p:cNvSpPr/>
          <p:nvPr/>
        </p:nvSpPr>
        <p:spPr>
          <a:xfrm>
            <a:off x="2568595" y="117989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4315A"/>
                </a:solidFill>
                <a:effectLst/>
                <a:uLnTx/>
                <a:uFillTx/>
                <a:latin typeface="Verdana" panose="020B0604030504040204" pitchFamily="34" charset="0"/>
                <a:ea typeface="Verdana" panose="020B0604030504040204" pitchFamily="34" charset="0"/>
              </a:rPr>
              <a:t>Make sure your board policies align with district practices.</a:t>
            </a:r>
          </a:p>
        </p:txBody>
      </p:sp>
      <p:sp>
        <p:nvSpPr>
          <p:cNvPr id="72" name="Text Placeholder 9">
            <a:extLst>
              <a:ext uri="{FF2B5EF4-FFF2-40B4-BE49-F238E27FC236}">
                <a16:creationId xmlns:a16="http://schemas.microsoft.com/office/drawing/2014/main" id="{19F52B5E-A4E2-3807-6AC3-7E4061DC83A9}"/>
              </a:ext>
            </a:extLst>
          </p:cNvPr>
          <p:cNvSpPr txBox="1">
            <a:spLocks/>
          </p:cNvSpPr>
          <p:nvPr/>
        </p:nvSpPr>
        <p:spPr>
          <a:xfrm>
            <a:off x="2941269" y="746171"/>
            <a:ext cx="2277550" cy="659682"/>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Review Session </a:t>
            </a:r>
          </a:p>
        </p:txBody>
      </p:sp>
      <p:sp>
        <p:nvSpPr>
          <p:cNvPr id="73" name="Rectangle 72">
            <a:extLst>
              <a:ext uri="{FF2B5EF4-FFF2-40B4-BE49-F238E27FC236}">
                <a16:creationId xmlns:a16="http://schemas.microsoft.com/office/drawing/2014/main" id="{06944DAB-802F-A24C-AA70-1465D0E6A7FC}"/>
              </a:ext>
            </a:extLst>
          </p:cNvPr>
          <p:cNvSpPr/>
          <p:nvPr/>
        </p:nvSpPr>
        <p:spPr>
          <a:xfrm>
            <a:off x="6450557" y="1179890"/>
            <a:ext cx="3026664"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Get guidance based on </a:t>
            </a:r>
          </a:p>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your district’s unique characteristics and needs.</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4" name="Text Placeholder 9">
            <a:extLst>
              <a:ext uri="{FF2B5EF4-FFF2-40B4-BE49-F238E27FC236}">
                <a16:creationId xmlns:a16="http://schemas.microsoft.com/office/drawing/2014/main" id="{E26B6643-224D-BABF-C4BE-FDA1DC094F15}"/>
              </a:ext>
            </a:extLst>
          </p:cNvPr>
          <p:cNvSpPr txBox="1">
            <a:spLocks/>
          </p:cNvSpPr>
          <p:nvPr/>
        </p:nvSpPr>
        <p:spPr>
          <a:xfrm>
            <a:off x="6825114" y="785848"/>
            <a:ext cx="2277550" cy="659682"/>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Service Consulting</a:t>
            </a:r>
          </a:p>
        </p:txBody>
      </p:sp>
      <p:sp>
        <p:nvSpPr>
          <p:cNvPr id="83" name="Rectangle 82">
            <a:extLst>
              <a:ext uri="{FF2B5EF4-FFF2-40B4-BE49-F238E27FC236}">
                <a16:creationId xmlns:a16="http://schemas.microsoft.com/office/drawing/2014/main" id="{256AA3BF-65C7-9988-C30F-BAE52D889185}"/>
              </a:ext>
            </a:extLst>
          </p:cNvPr>
          <p:cNvSpPr/>
          <p:nvPr/>
        </p:nvSpPr>
        <p:spPr>
          <a:xfrm>
            <a:off x="2568595" y="361112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rPr>
              <a:t>Stay on top of current laws governing Texas schools.</a:t>
            </a:r>
          </a:p>
        </p:txBody>
      </p:sp>
      <p:sp>
        <p:nvSpPr>
          <p:cNvPr id="84" name="Text Placeholder 9">
            <a:extLst>
              <a:ext uri="{FF2B5EF4-FFF2-40B4-BE49-F238E27FC236}">
                <a16:creationId xmlns:a16="http://schemas.microsoft.com/office/drawing/2014/main" id="{A3E01AF3-3C8A-0ED0-A65D-E1E81F65A82B}"/>
              </a:ext>
            </a:extLst>
          </p:cNvPr>
          <p:cNvSpPr txBox="1">
            <a:spLocks/>
          </p:cNvSpPr>
          <p:nvPr/>
        </p:nvSpPr>
        <p:spPr>
          <a:xfrm>
            <a:off x="2806890" y="3177401"/>
            <a:ext cx="2584916" cy="683399"/>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Reference Manual</a:t>
            </a:r>
          </a:p>
        </p:txBody>
      </p:sp>
      <p:sp>
        <p:nvSpPr>
          <p:cNvPr id="85" name="Rectangle 84">
            <a:extLst>
              <a:ext uri="{FF2B5EF4-FFF2-40B4-BE49-F238E27FC236}">
                <a16:creationId xmlns:a16="http://schemas.microsoft.com/office/drawing/2014/main" id="{B8B3AEB1-0A6A-C000-9E00-23740C611D42}"/>
              </a:ext>
            </a:extLst>
          </p:cNvPr>
          <p:cNvSpPr/>
          <p:nvPr/>
        </p:nvSpPr>
        <p:spPr>
          <a:xfrm>
            <a:off x="6362212" y="361112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rPr>
              <a:t>Talk to TASB attorneys about a wide range of school law issues.</a:t>
            </a:r>
          </a:p>
        </p:txBody>
      </p:sp>
      <p:sp>
        <p:nvSpPr>
          <p:cNvPr id="86" name="Text Placeholder 9">
            <a:extLst>
              <a:ext uri="{FF2B5EF4-FFF2-40B4-BE49-F238E27FC236}">
                <a16:creationId xmlns:a16="http://schemas.microsoft.com/office/drawing/2014/main" id="{A2ED0BFD-A3D0-037A-7AD9-03B256D00C99}"/>
              </a:ext>
            </a:extLst>
          </p:cNvPr>
          <p:cNvSpPr txBox="1">
            <a:spLocks/>
          </p:cNvSpPr>
          <p:nvPr/>
        </p:nvSpPr>
        <p:spPr>
          <a:xfrm>
            <a:off x="6600507" y="3177401"/>
            <a:ext cx="2584916" cy="618744"/>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Legal Telephone Consultation</a:t>
            </a:r>
          </a:p>
        </p:txBody>
      </p:sp>
      <p:sp>
        <p:nvSpPr>
          <p:cNvPr id="4" name="TextBox 3">
            <a:extLst>
              <a:ext uri="{FF2B5EF4-FFF2-40B4-BE49-F238E27FC236}">
                <a16:creationId xmlns:a16="http://schemas.microsoft.com/office/drawing/2014/main" id="{B747D8FD-D0EB-6CF0-F5C8-0AD4DAF2C001}"/>
              </a:ext>
            </a:extLst>
          </p:cNvPr>
          <p:cNvSpPr txBox="1"/>
          <p:nvPr/>
        </p:nvSpPr>
        <p:spPr>
          <a:xfrm>
            <a:off x="172017" y="190122"/>
            <a:ext cx="393698" cy="307777"/>
          </a:xfrm>
          <a:prstGeom prst="rect">
            <a:avLst/>
          </a:prstGeom>
          <a:noFill/>
        </p:spPr>
        <p:txBody>
          <a:bodyPr wrap="none" rtlCol="0">
            <a:spAutoFit/>
          </a:bodyPr>
          <a:lstStyle/>
          <a:p>
            <a:r>
              <a:rPr lang="en-US" sz="1400" dirty="0">
                <a:solidFill>
                  <a:srgbClr val="002C5C"/>
                </a:solidFill>
              </a:rPr>
              <a:t>15</a:t>
            </a:r>
          </a:p>
        </p:txBody>
      </p:sp>
    </p:spTree>
    <p:extLst>
      <p:ext uri="{BB962C8B-B14F-4D97-AF65-F5344CB8AC3E}">
        <p14:creationId xmlns:p14="http://schemas.microsoft.com/office/powerpoint/2010/main" val="37197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F111-25B8-4BE2-847D-BC29E401C59B}"/>
              </a:ext>
            </a:extLst>
          </p:cNvPr>
          <p:cNvSpPr>
            <a:spLocks noGrp="1"/>
          </p:cNvSpPr>
          <p:nvPr>
            <p:ph type="title"/>
          </p:nvPr>
        </p:nvSpPr>
        <p:spPr>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Supporting Staff </a:t>
            </a:r>
          </a:p>
        </p:txBody>
      </p:sp>
      <p:sp>
        <p:nvSpPr>
          <p:cNvPr id="3" name="Content Placeholder 2">
            <a:extLst>
              <a:ext uri="{FF2B5EF4-FFF2-40B4-BE49-F238E27FC236}">
                <a16:creationId xmlns:a16="http://schemas.microsoft.com/office/drawing/2014/main" id="{7119E2AA-8674-40DB-BEBC-414E520ADBCC}"/>
              </a:ext>
            </a:extLst>
          </p:cNvPr>
          <p:cNvSpPr>
            <a:spLocks noGrp="1"/>
          </p:cNvSpPr>
          <p:nvPr>
            <p:ph type="body" sz="quarter" idx="10"/>
          </p:nvPr>
        </p:nvSpPr>
        <p:spPr>
          <a:prstGeom prst="rect">
            <a:avLst/>
          </a:prstGeom>
        </p:spPr>
        <p:txBody>
          <a:bodyPr lIns="91440" tIns="45720" rIns="91440" bIns="45720" anchor="t"/>
          <a:lstStyle/>
          <a:p>
            <a:pPr marL="0" indent="0">
              <a:lnSpc>
                <a:spcPct val="110000"/>
              </a:lnSpc>
              <a:buNone/>
            </a:pPr>
            <a:r>
              <a:rPr lang="en-US" sz="2400" dirty="0">
                <a:latin typeface="Verdana" panose="020B0604030504040204" pitchFamily="34" charset="0"/>
                <a:ea typeface="Verdana" panose="020B0604030504040204" pitchFamily="34" charset="0"/>
              </a:rPr>
              <a:t>The interaction between HR staff and school board members should be more than just closed-session discussions about employee relations issues. </a:t>
            </a:r>
          </a:p>
          <a:p>
            <a:pPr>
              <a:lnSpc>
                <a:spcPct val="110000"/>
              </a:lnSpc>
            </a:pPr>
            <a:r>
              <a:rPr lang="en-US" sz="2400" b="0" dirty="0">
                <a:latin typeface="Verdana" panose="020B0604030504040204" pitchFamily="34" charset="0"/>
                <a:ea typeface="Verdana" panose="020B0604030504040204" pitchFamily="34" charset="0"/>
              </a:rPr>
              <a:t>Know the policies</a:t>
            </a:r>
          </a:p>
          <a:p>
            <a:pPr>
              <a:lnSpc>
                <a:spcPct val="110000"/>
              </a:lnSpc>
            </a:pPr>
            <a:r>
              <a:rPr lang="en-US" sz="2400" b="0" dirty="0">
                <a:latin typeface="Verdana" panose="020B0604030504040204" pitchFamily="34" charset="0"/>
                <a:ea typeface="Verdana" panose="020B0604030504040204" pitchFamily="34" charset="0"/>
              </a:rPr>
              <a:t>Know staffing strengths and challenges</a:t>
            </a:r>
          </a:p>
          <a:p>
            <a:pPr>
              <a:lnSpc>
                <a:spcPct val="110000"/>
              </a:lnSpc>
            </a:pPr>
            <a:r>
              <a:rPr lang="en-US" sz="2400" b="0" dirty="0">
                <a:latin typeface="Verdana" panose="020B0604030504040204" pitchFamily="34" charset="0"/>
                <a:ea typeface="Verdana" panose="020B0604030504040204" pitchFamily="34" charset="0"/>
              </a:rPr>
              <a:t>Know what staff think</a:t>
            </a:r>
            <a:endParaRPr lang="en-US" sz="2400" dirty="0">
              <a:latin typeface="Verdana" panose="020B0604030504040204" pitchFamily="34" charset="0"/>
              <a:ea typeface="Verdana" panose="020B0604030504040204" pitchFamily="34" charset="0"/>
            </a:endParaRPr>
          </a:p>
        </p:txBody>
      </p:sp>
      <p:sp>
        <p:nvSpPr>
          <p:cNvPr id="4" name="Subtitle 2">
            <a:extLst>
              <a:ext uri="{FF2B5EF4-FFF2-40B4-BE49-F238E27FC236}">
                <a16:creationId xmlns:a16="http://schemas.microsoft.com/office/drawing/2014/main" id="{64C533CE-CF0D-4FB3-3AFA-48B779712950}"/>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8DE4222A-7403-91DD-91AA-DE532691D835}"/>
              </a:ext>
            </a:extLst>
          </p:cNvPr>
          <p:cNvSpPr txBox="1"/>
          <p:nvPr/>
        </p:nvSpPr>
        <p:spPr>
          <a:xfrm>
            <a:off x="172017" y="190122"/>
            <a:ext cx="390107" cy="307777"/>
          </a:xfrm>
          <a:prstGeom prst="rect">
            <a:avLst/>
          </a:prstGeom>
          <a:noFill/>
        </p:spPr>
        <p:txBody>
          <a:bodyPr wrap="none" rtlCol="0">
            <a:spAutoFit/>
          </a:bodyPr>
          <a:lstStyle/>
          <a:p>
            <a:r>
              <a:rPr lang="en-US" sz="1400" dirty="0">
                <a:solidFill>
                  <a:srgbClr val="002C5C"/>
                </a:solidFill>
              </a:rPr>
              <a:t>16</a:t>
            </a:r>
          </a:p>
        </p:txBody>
      </p:sp>
    </p:spTree>
    <p:extLst>
      <p:ext uri="{BB962C8B-B14F-4D97-AF65-F5344CB8AC3E}">
        <p14:creationId xmlns:p14="http://schemas.microsoft.com/office/powerpoint/2010/main" val="423622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DF06-3DC2-90CB-4596-8E0C4A4FF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E23EC-FC99-FBA0-56D3-F5D8A0719D43}"/>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15670684-A65A-AAD2-2B14-82E29197561E}"/>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Supporting Staff</a:t>
            </a:r>
          </a:p>
        </p:txBody>
      </p:sp>
      <p:sp>
        <p:nvSpPr>
          <p:cNvPr id="71" name="Rectangle 70">
            <a:extLst>
              <a:ext uri="{FF2B5EF4-FFF2-40B4-BE49-F238E27FC236}">
                <a16:creationId xmlns:a16="http://schemas.microsoft.com/office/drawing/2014/main" id="{5BE35378-867B-DCFC-E386-32A9DBFB58A6}"/>
              </a:ext>
            </a:extLst>
          </p:cNvPr>
          <p:cNvSpPr/>
          <p:nvPr/>
        </p:nvSpPr>
        <p:spPr>
          <a:xfrm>
            <a:off x="2568595" y="1179890"/>
            <a:ext cx="3022898" cy="1452474"/>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Get statewide insights into data on salaries, benefits and leave, vacancies, and more.</a:t>
            </a:r>
            <a:endPar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5B66F032-6CEB-9D6B-6EDC-A141DC8F0FC7}"/>
              </a:ext>
            </a:extLst>
          </p:cNvPr>
          <p:cNvSpPr txBox="1">
            <a:spLocks/>
          </p:cNvSpPr>
          <p:nvPr/>
        </p:nvSpPr>
        <p:spPr>
          <a:xfrm>
            <a:off x="2941269" y="715279"/>
            <a:ext cx="2277550"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HR Services Surveys</a:t>
            </a:r>
          </a:p>
        </p:txBody>
      </p:sp>
      <p:sp>
        <p:nvSpPr>
          <p:cNvPr id="73" name="Rectangle 72">
            <a:extLst>
              <a:ext uri="{FF2B5EF4-FFF2-40B4-BE49-F238E27FC236}">
                <a16:creationId xmlns:a16="http://schemas.microsoft.com/office/drawing/2014/main" id="{E608CAE1-3372-C93A-85CF-1AF7AE31EFE0}"/>
              </a:ext>
            </a:extLst>
          </p:cNvPr>
          <p:cNvSpPr/>
          <p:nvPr/>
        </p:nvSpPr>
        <p:spPr>
          <a:xfrm>
            <a:off x="6450557" y="1179890"/>
            <a:ext cx="3026664" cy="1452474"/>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Examine current staffing practices to maximize resources.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normalizeH="0" noProof="0" dirty="0">
              <a:ln>
                <a:noFill/>
              </a:ln>
              <a:solidFill>
                <a:srgbClr val="14315A"/>
              </a:solidFill>
              <a:effectLst/>
              <a:uLnTx/>
              <a:uFillTx/>
              <a:ea typeface="+mn-ea"/>
              <a:cs typeface="+mn-cs"/>
            </a:endParaRPr>
          </a:p>
        </p:txBody>
      </p:sp>
      <p:sp>
        <p:nvSpPr>
          <p:cNvPr id="74" name="Text Placeholder 9">
            <a:extLst>
              <a:ext uri="{FF2B5EF4-FFF2-40B4-BE49-F238E27FC236}">
                <a16:creationId xmlns:a16="http://schemas.microsoft.com/office/drawing/2014/main" id="{58226A38-A733-6FB4-2408-137DDC1E604A}"/>
              </a:ext>
            </a:extLst>
          </p:cNvPr>
          <p:cNvSpPr txBox="1">
            <a:spLocks/>
          </p:cNvSpPr>
          <p:nvPr/>
        </p:nvSpPr>
        <p:spPr>
          <a:xfrm>
            <a:off x="6825114" y="713766"/>
            <a:ext cx="2277550" cy="62385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Staffing </a:t>
            </a:r>
            <a:b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b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Reviews</a:t>
            </a:r>
          </a:p>
        </p:txBody>
      </p:sp>
      <p:sp>
        <p:nvSpPr>
          <p:cNvPr id="83" name="Rectangle 82">
            <a:extLst>
              <a:ext uri="{FF2B5EF4-FFF2-40B4-BE49-F238E27FC236}">
                <a16:creationId xmlns:a16="http://schemas.microsoft.com/office/drawing/2014/main" id="{18A0BD7C-149C-1C89-94AA-D481A6673420}"/>
              </a:ext>
            </a:extLst>
          </p:cNvPr>
          <p:cNvSpPr/>
          <p:nvPr/>
        </p:nvSpPr>
        <p:spPr>
          <a:xfrm>
            <a:off x="4406631" y="3611121"/>
            <a:ext cx="3022898" cy="1096682"/>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normalizeH="0" noProof="0" dirty="0">
                <a:ln>
                  <a:noFill/>
                </a:ln>
                <a:solidFill>
                  <a:srgbClr val="14315A"/>
                </a:solidFill>
                <a:effectLst/>
                <a:uLnTx/>
                <a:uFillTx/>
                <a:latin typeface="Verdana" panose="020B0604030504040204" pitchFamily="34" charset="0"/>
                <a:ea typeface="Verdana" panose="020B0604030504040204" pitchFamily="34" charset="0"/>
              </a:rPr>
              <a:t>Design market-based plans to improve pay practices.</a:t>
            </a:r>
          </a:p>
        </p:txBody>
      </p:sp>
      <p:sp>
        <p:nvSpPr>
          <p:cNvPr id="84" name="Text Placeholder 9">
            <a:extLst>
              <a:ext uri="{FF2B5EF4-FFF2-40B4-BE49-F238E27FC236}">
                <a16:creationId xmlns:a16="http://schemas.microsoft.com/office/drawing/2014/main" id="{A1B10F74-1427-C7F6-82AC-1D8C8A978B6C}"/>
              </a:ext>
            </a:extLst>
          </p:cNvPr>
          <p:cNvSpPr txBox="1">
            <a:spLocks/>
          </p:cNvSpPr>
          <p:nvPr/>
        </p:nvSpPr>
        <p:spPr>
          <a:xfrm>
            <a:off x="4634629" y="3043536"/>
            <a:ext cx="2584916"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Compensation Services</a:t>
            </a:r>
          </a:p>
        </p:txBody>
      </p:sp>
      <p:sp>
        <p:nvSpPr>
          <p:cNvPr id="4" name="TextBox 3">
            <a:extLst>
              <a:ext uri="{FF2B5EF4-FFF2-40B4-BE49-F238E27FC236}">
                <a16:creationId xmlns:a16="http://schemas.microsoft.com/office/drawing/2014/main" id="{22A64630-C3B3-6B00-C2D7-D5EC73D69051}"/>
              </a:ext>
            </a:extLst>
          </p:cNvPr>
          <p:cNvSpPr txBox="1"/>
          <p:nvPr/>
        </p:nvSpPr>
        <p:spPr>
          <a:xfrm>
            <a:off x="172017" y="190122"/>
            <a:ext cx="383888" cy="307777"/>
          </a:xfrm>
          <a:prstGeom prst="rect">
            <a:avLst/>
          </a:prstGeom>
          <a:noFill/>
        </p:spPr>
        <p:txBody>
          <a:bodyPr wrap="none" rtlCol="0">
            <a:spAutoFit/>
          </a:bodyPr>
          <a:lstStyle/>
          <a:p>
            <a:r>
              <a:rPr lang="en-US" sz="1400" dirty="0">
                <a:solidFill>
                  <a:srgbClr val="002C5C"/>
                </a:solidFill>
              </a:rPr>
              <a:t>17</a:t>
            </a:r>
          </a:p>
        </p:txBody>
      </p:sp>
    </p:spTree>
    <p:extLst>
      <p:ext uri="{BB962C8B-B14F-4D97-AF65-F5344CB8AC3E}">
        <p14:creationId xmlns:p14="http://schemas.microsoft.com/office/powerpoint/2010/main" val="416048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4EA1-3B55-6BF6-B955-DA14C4B7A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1AFAA-AF9F-BC99-0C2A-D24663F2ED77}"/>
              </a:ext>
            </a:extLst>
          </p:cNvPr>
          <p:cNvSpPr>
            <a:spLocks noGrp="1"/>
          </p:cNvSpPr>
          <p:nvPr>
            <p:ph type="title"/>
          </p:nvPr>
        </p:nvSpPr>
        <p:spPr>
          <a:xfrm>
            <a:off x="400538" y="585216"/>
            <a:ext cx="8413454" cy="1499616"/>
          </a:xfrm>
          <a:prstGeom prst="rect">
            <a:avLst/>
          </a:prstGeom>
        </p:spPr>
        <p:txBody>
          <a:bodyPr/>
          <a:lstStyle/>
          <a:p>
            <a:pPr>
              <a:lnSpc>
                <a:spcPct val="100000"/>
              </a:lnSpc>
            </a:pPr>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The School Board: Working as a Team</a:t>
            </a:r>
          </a:p>
        </p:txBody>
      </p:sp>
      <p:sp>
        <p:nvSpPr>
          <p:cNvPr id="10" name="Subtitle 2">
            <a:extLst>
              <a:ext uri="{FF2B5EF4-FFF2-40B4-BE49-F238E27FC236}">
                <a16:creationId xmlns:a16="http://schemas.microsoft.com/office/drawing/2014/main" id="{40A78B3F-0B4F-3A71-FEA0-B012C2FA8492}"/>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Content Placeholder 2">
            <a:extLst>
              <a:ext uri="{FF2B5EF4-FFF2-40B4-BE49-F238E27FC236}">
                <a16:creationId xmlns:a16="http://schemas.microsoft.com/office/drawing/2014/main" id="{55AB287F-6469-0AD8-C320-04901CF5EC65}"/>
              </a:ext>
            </a:extLst>
          </p:cNvPr>
          <p:cNvSpPr>
            <a:spLocks noGrp="1"/>
          </p:cNvSpPr>
          <p:nvPr>
            <p:ph type="body" sz="quarter" idx="10"/>
          </p:nvPr>
        </p:nvSpPr>
        <p:spPr>
          <a:xfrm>
            <a:off x="400538" y="2349633"/>
            <a:ext cx="8728075" cy="3337783"/>
          </a:xfrm>
          <a:prstGeom prst="rect">
            <a:avLst/>
          </a:prstGeom>
        </p:spPr>
        <p:txBody>
          <a:bodyPr lIns="91440" tIns="45720" rIns="91440" bIns="45720" anchor="t"/>
          <a:lstStyle/>
          <a:p>
            <a:pPr marL="0" indent="0">
              <a:lnSpc>
                <a:spcPct val="110000"/>
              </a:lnSpc>
              <a:buNone/>
            </a:pPr>
            <a:r>
              <a:rPr lang="en-US" sz="2400" dirty="0">
                <a:latin typeface="Verdana" panose="020B0604030504040204" pitchFamily="34" charset="0"/>
                <a:ea typeface="Verdana" panose="020B0604030504040204" pitchFamily="34" charset="0"/>
              </a:rPr>
              <a:t>Working well as a team has a meaningful impact on student outcomes.</a:t>
            </a:r>
          </a:p>
          <a:p>
            <a:pPr>
              <a:lnSpc>
                <a:spcPct val="110000"/>
              </a:lnSpc>
            </a:pPr>
            <a:r>
              <a:rPr lang="en-US" sz="2400" b="0" dirty="0">
                <a:latin typeface="Verdana" panose="020B0604030504040204" pitchFamily="34" charset="0"/>
                <a:ea typeface="Verdana" panose="020B0604030504040204" pitchFamily="34" charset="0"/>
              </a:rPr>
              <a:t>High-functioning board teams saw 1-4% increases in students’ reading and math scores.</a:t>
            </a:r>
          </a:p>
          <a:p>
            <a:pPr>
              <a:lnSpc>
                <a:spcPct val="110000"/>
              </a:lnSpc>
            </a:pPr>
            <a:r>
              <a:rPr lang="en-US" sz="2400" b="0" dirty="0">
                <a:latin typeface="Verdana" panose="020B0604030504040204" pitchFamily="34" charset="0"/>
                <a:ea typeface="Verdana" panose="020B0604030504040204" pitchFamily="34" charset="0"/>
              </a:rPr>
              <a:t>Board conflicts may distract from governance responsibilities and lower student outcomes.</a:t>
            </a:r>
          </a:p>
        </p:txBody>
      </p:sp>
      <p:sp>
        <p:nvSpPr>
          <p:cNvPr id="3" name="TextBox 2">
            <a:extLst>
              <a:ext uri="{FF2B5EF4-FFF2-40B4-BE49-F238E27FC236}">
                <a16:creationId xmlns:a16="http://schemas.microsoft.com/office/drawing/2014/main" id="{9A741648-EBCD-C0DA-E6C9-373245B2DD03}"/>
              </a:ext>
            </a:extLst>
          </p:cNvPr>
          <p:cNvSpPr txBox="1"/>
          <p:nvPr/>
        </p:nvSpPr>
        <p:spPr>
          <a:xfrm>
            <a:off x="172017" y="190122"/>
            <a:ext cx="395045" cy="307777"/>
          </a:xfrm>
          <a:prstGeom prst="rect">
            <a:avLst/>
          </a:prstGeom>
          <a:noFill/>
        </p:spPr>
        <p:txBody>
          <a:bodyPr wrap="none" rtlCol="0">
            <a:spAutoFit/>
          </a:bodyPr>
          <a:lstStyle/>
          <a:p>
            <a:r>
              <a:rPr lang="en-US" sz="1400" dirty="0">
                <a:solidFill>
                  <a:srgbClr val="002C5C"/>
                </a:solidFill>
              </a:rPr>
              <a:t>18</a:t>
            </a:r>
          </a:p>
        </p:txBody>
      </p:sp>
    </p:spTree>
    <p:extLst>
      <p:ext uri="{BB962C8B-B14F-4D97-AF65-F5344CB8AC3E}">
        <p14:creationId xmlns:p14="http://schemas.microsoft.com/office/powerpoint/2010/main" val="397435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26BA-00E4-574C-821F-E619ADDCC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DAB41-FE65-AAFB-D99B-A575B94E6827}"/>
              </a:ext>
            </a:extLst>
          </p:cNvPr>
          <p:cNvSpPr>
            <a:spLocks noGrp="1"/>
          </p:cNvSpPr>
          <p:nvPr>
            <p:ph type="title"/>
          </p:nvPr>
        </p:nvSpPr>
        <p:spPr>
          <a:xfrm>
            <a:off x="400538" y="585216"/>
            <a:ext cx="8379077" cy="1499616"/>
          </a:xfrm>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Working as a Team</a:t>
            </a:r>
          </a:p>
        </p:txBody>
      </p:sp>
      <p:sp>
        <p:nvSpPr>
          <p:cNvPr id="6" name="TextBox 4">
            <a:extLst>
              <a:ext uri="{FF2B5EF4-FFF2-40B4-BE49-F238E27FC236}">
                <a16:creationId xmlns:a16="http://schemas.microsoft.com/office/drawing/2014/main" id="{3B3B1540-298D-30F6-FA0F-C713E5843E98}"/>
              </a:ext>
            </a:extLst>
          </p:cNvPr>
          <p:cNvSpPr txBox="1"/>
          <p:nvPr/>
        </p:nvSpPr>
        <p:spPr>
          <a:xfrm>
            <a:off x="1885967" y="2521603"/>
            <a:ext cx="1528688"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Unity</a:t>
            </a:r>
          </a:p>
        </p:txBody>
      </p:sp>
      <p:sp>
        <p:nvSpPr>
          <p:cNvPr id="7" name="TextBox 5">
            <a:extLst>
              <a:ext uri="{FF2B5EF4-FFF2-40B4-BE49-F238E27FC236}">
                <a16:creationId xmlns:a16="http://schemas.microsoft.com/office/drawing/2014/main" id="{4EFB5DA7-5AFE-F27D-E1A1-BE2F921F523D}"/>
              </a:ext>
            </a:extLst>
          </p:cNvPr>
          <p:cNvSpPr txBox="1"/>
          <p:nvPr/>
        </p:nvSpPr>
        <p:spPr>
          <a:xfrm>
            <a:off x="1621471" y="3566958"/>
            <a:ext cx="1973617"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Unified</a:t>
            </a:r>
          </a:p>
        </p:txBody>
      </p:sp>
      <p:sp>
        <p:nvSpPr>
          <p:cNvPr id="8" name="Not Equal 7">
            <a:extLst>
              <a:ext uri="{FF2B5EF4-FFF2-40B4-BE49-F238E27FC236}">
                <a16:creationId xmlns:a16="http://schemas.microsoft.com/office/drawing/2014/main" id="{E565B892-8EB1-AEBC-ED4A-3587612A6907}"/>
              </a:ext>
            </a:extLst>
          </p:cNvPr>
          <p:cNvSpPr/>
          <p:nvPr/>
        </p:nvSpPr>
        <p:spPr>
          <a:xfrm>
            <a:off x="3847184" y="2521602"/>
            <a:ext cx="921843" cy="769441"/>
          </a:xfrm>
          <a:prstGeom prst="mathNotEqual">
            <a:avLst/>
          </a:prstGeom>
          <a:solidFill>
            <a:srgbClr val="1A6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9" name="TextBox 8">
            <a:extLst>
              <a:ext uri="{FF2B5EF4-FFF2-40B4-BE49-F238E27FC236}">
                <a16:creationId xmlns:a16="http://schemas.microsoft.com/office/drawing/2014/main" id="{16B27CF8-B558-DD97-5037-B6AADA123F95}"/>
              </a:ext>
            </a:extLst>
          </p:cNvPr>
          <p:cNvSpPr txBox="1"/>
          <p:nvPr/>
        </p:nvSpPr>
        <p:spPr>
          <a:xfrm>
            <a:off x="5095421" y="2521602"/>
            <a:ext cx="2801473"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Unanimity</a:t>
            </a:r>
          </a:p>
        </p:txBody>
      </p:sp>
      <p:sp>
        <p:nvSpPr>
          <p:cNvPr id="11" name="TextBox 9">
            <a:extLst>
              <a:ext uri="{FF2B5EF4-FFF2-40B4-BE49-F238E27FC236}">
                <a16:creationId xmlns:a16="http://schemas.microsoft.com/office/drawing/2014/main" id="{88A4CD66-EFAA-2C37-D6D4-C88CEE62497D}"/>
              </a:ext>
            </a:extLst>
          </p:cNvPr>
          <p:cNvSpPr txBox="1"/>
          <p:nvPr/>
        </p:nvSpPr>
        <p:spPr>
          <a:xfrm>
            <a:off x="5219246" y="3566957"/>
            <a:ext cx="2236510"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Uniform</a:t>
            </a:r>
          </a:p>
        </p:txBody>
      </p:sp>
      <p:sp>
        <p:nvSpPr>
          <p:cNvPr id="13" name="Not Equal 12">
            <a:extLst>
              <a:ext uri="{FF2B5EF4-FFF2-40B4-BE49-F238E27FC236}">
                <a16:creationId xmlns:a16="http://schemas.microsoft.com/office/drawing/2014/main" id="{FB9C9C2F-D024-5F68-0965-C5F0821683BA}"/>
              </a:ext>
            </a:extLst>
          </p:cNvPr>
          <p:cNvSpPr/>
          <p:nvPr/>
        </p:nvSpPr>
        <p:spPr>
          <a:xfrm>
            <a:off x="3847184" y="3566957"/>
            <a:ext cx="921843" cy="769441"/>
          </a:xfrm>
          <a:prstGeom prst="mathNotEqual">
            <a:avLst/>
          </a:prstGeom>
          <a:solidFill>
            <a:srgbClr val="1A6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 name="Rectangle 15">
            <a:extLst>
              <a:ext uri="{FF2B5EF4-FFF2-40B4-BE49-F238E27FC236}">
                <a16:creationId xmlns:a16="http://schemas.microsoft.com/office/drawing/2014/main" id="{C7AF0B97-1EBF-07FC-CD4D-A6DAF957A455}"/>
              </a:ext>
            </a:extLst>
          </p:cNvPr>
          <p:cNvSpPr/>
          <p:nvPr/>
        </p:nvSpPr>
        <p:spPr>
          <a:xfrm>
            <a:off x="412519" y="4612311"/>
            <a:ext cx="9365804" cy="988389"/>
          </a:xfrm>
          <a:prstGeom prst="rect">
            <a:avLst/>
          </a:prstGeom>
          <a:solidFill>
            <a:srgbClr val="002C5C"/>
          </a:solidFill>
          <a:ln w="12700" cap="flat" cmpd="sng" algn="ctr">
            <a:solidFill>
              <a:srgbClr val="002C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Board Focus and Unity of Purpose = Kids Win</a:t>
            </a:r>
          </a:p>
        </p:txBody>
      </p:sp>
      <p:sp>
        <p:nvSpPr>
          <p:cNvPr id="3" name="Subtitle 2">
            <a:extLst>
              <a:ext uri="{FF2B5EF4-FFF2-40B4-BE49-F238E27FC236}">
                <a16:creationId xmlns:a16="http://schemas.microsoft.com/office/drawing/2014/main" id="{5BB4191D-4485-17B7-9193-6A6483C4F548}"/>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4" name="TextBox 3">
            <a:extLst>
              <a:ext uri="{FF2B5EF4-FFF2-40B4-BE49-F238E27FC236}">
                <a16:creationId xmlns:a16="http://schemas.microsoft.com/office/drawing/2014/main" id="{B7337F39-4A22-4F17-6C56-6262B95A204D}"/>
              </a:ext>
            </a:extLst>
          </p:cNvPr>
          <p:cNvSpPr txBox="1"/>
          <p:nvPr/>
        </p:nvSpPr>
        <p:spPr>
          <a:xfrm>
            <a:off x="172017" y="190122"/>
            <a:ext cx="393890" cy="307777"/>
          </a:xfrm>
          <a:prstGeom prst="rect">
            <a:avLst/>
          </a:prstGeom>
          <a:noFill/>
        </p:spPr>
        <p:txBody>
          <a:bodyPr wrap="none" rtlCol="0">
            <a:spAutoFit/>
          </a:bodyPr>
          <a:lstStyle/>
          <a:p>
            <a:r>
              <a:rPr lang="en-US" sz="1400" dirty="0">
                <a:solidFill>
                  <a:srgbClr val="002C5C"/>
                </a:solidFill>
              </a:rPr>
              <a:t>19</a:t>
            </a:r>
          </a:p>
        </p:txBody>
      </p:sp>
    </p:spTree>
    <p:extLst>
      <p:ext uri="{BB962C8B-B14F-4D97-AF65-F5344CB8AC3E}">
        <p14:creationId xmlns:p14="http://schemas.microsoft.com/office/powerpoint/2010/main" val="139095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F969-F461-4093-A14C-12BD6C2C9FD9}"/>
              </a:ext>
            </a:extLst>
          </p:cNvPr>
          <p:cNvSpPr>
            <a:spLocks noGrp="1"/>
          </p:cNvSpPr>
          <p:nvPr>
            <p:ph type="ctr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Our time together</a:t>
            </a:r>
          </a:p>
        </p:txBody>
      </p:sp>
      <p:sp>
        <p:nvSpPr>
          <p:cNvPr id="7" name="Subtitle 4">
            <a:extLst>
              <a:ext uri="{FF2B5EF4-FFF2-40B4-BE49-F238E27FC236}">
                <a16:creationId xmlns:a16="http://schemas.microsoft.com/office/drawing/2014/main" id="{DC34AC20-6DBF-B649-BA6D-9A181914D789}"/>
              </a:ext>
            </a:extLst>
          </p:cNvPr>
          <p:cNvSpPr txBox="1">
            <a:spLocks/>
          </p:cNvSpPr>
          <p:nvPr/>
        </p:nvSpPr>
        <p:spPr>
          <a:xfrm>
            <a:off x="1261639" y="4417110"/>
            <a:ext cx="2824223"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About TASB </a:t>
            </a:r>
            <a:br>
              <a:rPr lang="en-US" sz="2800" dirty="0">
                <a:solidFill>
                  <a:schemeClr val="bg1"/>
                </a:solidFill>
                <a:latin typeface="Verdana" panose="020B0604030504040204" pitchFamily="34" charset="0"/>
                <a:ea typeface="Verdana" panose="020B0604030504040204" pitchFamily="34" charset="0"/>
              </a:rPr>
            </a:br>
            <a:r>
              <a:rPr lang="en-US" sz="2800" b="0" i="1" dirty="0">
                <a:solidFill>
                  <a:schemeClr val="bg1"/>
                </a:solidFill>
                <a:latin typeface="Verdana" panose="020B0604030504040204" pitchFamily="34" charset="0"/>
                <a:ea typeface="Verdana" panose="020B0604030504040204" pitchFamily="34" charset="0"/>
              </a:rPr>
              <a:t>Who We Are</a:t>
            </a:r>
          </a:p>
        </p:txBody>
      </p:sp>
      <p:sp>
        <p:nvSpPr>
          <p:cNvPr id="22" name="Subtitle 4">
            <a:extLst>
              <a:ext uri="{FF2B5EF4-FFF2-40B4-BE49-F238E27FC236}">
                <a16:creationId xmlns:a16="http://schemas.microsoft.com/office/drawing/2014/main" id="{00129999-3DBF-1245-A4FA-DBCEFBEFBAD3}"/>
              </a:ext>
            </a:extLst>
          </p:cNvPr>
          <p:cNvSpPr txBox="1">
            <a:spLocks/>
          </p:cNvSpPr>
          <p:nvPr/>
        </p:nvSpPr>
        <p:spPr>
          <a:xfrm>
            <a:off x="4462041" y="4417110"/>
            <a:ext cx="3333509"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Member Led</a:t>
            </a:r>
            <a:br>
              <a:rPr lang="en-US" sz="2800" dirty="0">
                <a:solidFill>
                  <a:schemeClr val="bg1"/>
                </a:solidFill>
                <a:latin typeface="Verdana" panose="020B0604030504040204" pitchFamily="34" charset="0"/>
                <a:ea typeface="Verdana" panose="020B0604030504040204" pitchFamily="34" charset="0"/>
              </a:rPr>
            </a:br>
            <a:r>
              <a:rPr lang="en-US" sz="2800" b="0" i="1" dirty="0">
                <a:solidFill>
                  <a:schemeClr val="bg1"/>
                </a:solidFill>
                <a:latin typeface="Verdana" panose="020B0604030504040204" pitchFamily="34" charset="0"/>
                <a:ea typeface="Verdana" panose="020B0604030504040204" pitchFamily="34" charset="0"/>
              </a:rPr>
              <a:t>How We Are Governed</a:t>
            </a:r>
          </a:p>
        </p:txBody>
      </p:sp>
      <p:sp>
        <p:nvSpPr>
          <p:cNvPr id="23" name="Subtitle 4">
            <a:extLst>
              <a:ext uri="{FF2B5EF4-FFF2-40B4-BE49-F238E27FC236}">
                <a16:creationId xmlns:a16="http://schemas.microsoft.com/office/drawing/2014/main" id="{A8DB0D9B-FA36-8645-A7AA-47858782FA5A}"/>
              </a:ext>
            </a:extLst>
          </p:cNvPr>
          <p:cNvSpPr txBox="1">
            <a:spLocks/>
          </p:cNvSpPr>
          <p:nvPr/>
        </p:nvSpPr>
        <p:spPr>
          <a:xfrm>
            <a:off x="8143132" y="4417110"/>
            <a:ext cx="2824223"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4 Key Roles </a:t>
            </a:r>
            <a:br>
              <a:rPr lang="en-US" sz="2800" dirty="0">
                <a:solidFill>
                  <a:schemeClr val="bg1"/>
                </a:solidFill>
                <a:latin typeface="Verdana" panose="020B0604030504040204" pitchFamily="34" charset="0"/>
                <a:ea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rPr>
              <a:t>for Trustees</a:t>
            </a:r>
          </a:p>
        </p:txBody>
      </p:sp>
      <p:grpSp>
        <p:nvGrpSpPr>
          <p:cNvPr id="29" name="Group 28">
            <a:extLst>
              <a:ext uri="{FF2B5EF4-FFF2-40B4-BE49-F238E27FC236}">
                <a16:creationId xmlns:a16="http://schemas.microsoft.com/office/drawing/2014/main" id="{F6309F1A-6716-A2DE-210C-B78A62732F91}"/>
              </a:ext>
            </a:extLst>
          </p:cNvPr>
          <p:cNvGrpSpPr/>
          <p:nvPr/>
        </p:nvGrpSpPr>
        <p:grpSpPr>
          <a:xfrm>
            <a:off x="1778642" y="2351589"/>
            <a:ext cx="1863525" cy="1863525"/>
            <a:chOff x="1778642" y="2351589"/>
            <a:chExt cx="1863525" cy="1863525"/>
          </a:xfrm>
        </p:grpSpPr>
        <p:pic>
          <p:nvPicPr>
            <p:cNvPr id="5" name="Picture 4" descr="A circle with a white star in the center&#10;&#10;Description automatically generated">
              <a:extLst>
                <a:ext uri="{FF2B5EF4-FFF2-40B4-BE49-F238E27FC236}">
                  <a16:creationId xmlns:a16="http://schemas.microsoft.com/office/drawing/2014/main" id="{DC18899C-C859-207C-70CF-D00CC349B67E}"/>
                </a:ext>
              </a:extLst>
            </p:cNvPr>
            <p:cNvPicPr>
              <a:picLocks noChangeAspect="1"/>
            </p:cNvPicPr>
            <p:nvPr/>
          </p:nvPicPr>
          <p:blipFill>
            <a:blip r:embed="rId3"/>
            <a:stretch>
              <a:fillRect/>
            </a:stretch>
          </p:blipFill>
          <p:spPr>
            <a:xfrm>
              <a:off x="1796004" y="2368951"/>
              <a:ext cx="1828800" cy="1828800"/>
            </a:xfrm>
            <a:prstGeom prst="rect">
              <a:avLst/>
            </a:prstGeom>
          </p:spPr>
        </p:pic>
        <p:sp>
          <p:nvSpPr>
            <p:cNvPr id="6" name="Oval 5">
              <a:extLst>
                <a:ext uri="{FF2B5EF4-FFF2-40B4-BE49-F238E27FC236}">
                  <a16:creationId xmlns:a16="http://schemas.microsoft.com/office/drawing/2014/main" id="{0C42F6CB-7ED6-58D7-5FB4-FA1B3A2EEC85}"/>
                </a:ext>
              </a:extLst>
            </p:cNvPr>
            <p:cNvSpPr/>
            <p:nvPr/>
          </p:nvSpPr>
          <p:spPr>
            <a:xfrm>
              <a:off x="1778642"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ACFB082-6AEF-ECD5-2921-EE341346353B}"/>
              </a:ext>
            </a:extLst>
          </p:cNvPr>
          <p:cNvGrpSpPr/>
          <p:nvPr/>
        </p:nvGrpSpPr>
        <p:grpSpPr>
          <a:xfrm>
            <a:off x="5164237" y="2351589"/>
            <a:ext cx="1863525" cy="1863525"/>
            <a:chOff x="5164237" y="2351589"/>
            <a:chExt cx="1863525" cy="1863525"/>
          </a:xfrm>
        </p:grpSpPr>
        <p:pic>
          <p:nvPicPr>
            <p:cNvPr id="17" name="Picture 16" descr="A group of people with a star&#10;&#10;Description automatically generated">
              <a:extLst>
                <a:ext uri="{FF2B5EF4-FFF2-40B4-BE49-F238E27FC236}">
                  <a16:creationId xmlns:a16="http://schemas.microsoft.com/office/drawing/2014/main" id="{7B7A5727-9F7A-9220-F11F-805DFD4BC1EE}"/>
                </a:ext>
              </a:extLst>
            </p:cNvPr>
            <p:cNvPicPr>
              <a:picLocks noChangeAspect="1"/>
            </p:cNvPicPr>
            <p:nvPr/>
          </p:nvPicPr>
          <p:blipFill>
            <a:blip r:embed="rId4"/>
            <a:stretch>
              <a:fillRect/>
            </a:stretch>
          </p:blipFill>
          <p:spPr>
            <a:xfrm>
              <a:off x="5181599" y="2368951"/>
              <a:ext cx="1828800" cy="1828800"/>
            </a:xfrm>
            <a:prstGeom prst="rect">
              <a:avLst/>
            </a:prstGeom>
          </p:spPr>
        </p:pic>
        <p:sp>
          <p:nvSpPr>
            <p:cNvPr id="11" name="Oval 10">
              <a:extLst>
                <a:ext uri="{FF2B5EF4-FFF2-40B4-BE49-F238E27FC236}">
                  <a16:creationId xmlns:a16="http://schemas.microsoft.com/office/drawing/2014/main" id="{2DD16437-B287-1E63-4688-576D049D26F1}"/>
                </a:ext>
              </a:extLst>
            </p:cNvPr>
            <p:cNvSpPr/>
            <p:nvPr/>
          </p:nvSpPr>
          <p:spPr>
            <a:xfrm>
              <a:off x="51642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60BE75B-7A41-32E2-158B-0836FAB4443F}"/>
              </a:ext>
            </a:extLst>
          </p:cNvPr>
          <p:cNvGrpSpPr/>
          <p:nvPr/>
        </p:nvGrpSpPr>
        <p:grpSpPr>
          <a:xfrm>
            <a:off x="8618637" y="2351589"/>
            <a:ext cx="1863525" cy="1863525"/>
            <a:chOff x="8618637" y="2351589"/>
            <a:chExt cx="1863525" cy="1863525"/>
          </a:xfrm>
        </p:grpSpPr>
        <p:pic>
          <p:nvPicPr>
            <p:cNvPr id="20" name="Picture 19" descr="A blue and yellow flag on a target&#10;&#10;Description automatically generated">
              <a:extLst>
                <a:ext uri="{FF2B5EF4-FFF2-40B4-BE49-F238E27FC236}">
                  <a16:creationId xmlns:a16="http://schemas.microsoft.com/office/drawing/2014/main" id="{FD7E418C-5B69-6A79-6590-FE46E26192FB}"/>
                </a:ext>
              </a:extLst>
            </p:cNvPr>
            <p:cNvPicPr>
              <a:picLocks noChangeAspect="1"/>
            </p:cNvPicPr>
            <p:nvPr/>
          </p:nvPicPr>
          <p:blipFill>
            <a:blip r:embed="rId5"/>
            <a:stretch>
              <a:fillRect/>
            </a:stretch>
          </p:blipFill>
          <p:spPr>
            <a:xfrm>
              <a:off x="8635999" y="2368951"/>
              <a:ext cx="1828800" cy="1828800"/>
            </a:xfrm>
            <a:prstGeom prst="rect">
              <a:avLst/>
            </a:prstGeom>
          </p:spPr>
        </p:pic>
        <p:sp>
          <p:nvSpPr>
            <p:cNvPr id="18" name="Oval 17">
              <a:extLst>
                <a:ext uri="{FF2B5EF4-FFF2-40B4-BE49-F238E27FC236}">
                  <a16:creationId xmlns:a16="http://schemas.microsoft.com/office/drawing/2014/main" id="{108F1DB7-B006-2112-0223-C735CDF4910E}"/>
                </a:ext>
              </a:extLst>
            </p:cNvPr>
            <p:cNvSpPr/>
            <p:nvPr/>
          </p:nvSpPr>
          <p:spPr>
            <a:xfrm>
              <a:off x="86186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8C3C314-62BD-B36E-9630-16BFCA231EF1}"/>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2</a:t>
            </a:r>
          </a:p>
        </p:txBody>
      </p:sp>
    </p:spTree>
    <p:extLst>
      <p:ext uri="{BB962C8B-B14F-4D97-AF65-F5344CB8AC3E}">
        <p14:creationId xmlns:p14="http://schemas.microsoft.com/office/powerpoint/2010/main" val="126197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4B7C-8C1E-85A0-714E-E8D5E48A6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87609-7614-831B-DAE5-D8BB7FF8AB15}"/>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EDC5E9BB-1F69-6BBC-A56E-7F07D246D0C9}"/>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Working as a Team</a:t>
            </a:r>
          </a:p>
        </p:txBody>
      </p:sp>
      <p:sp>
        <p:nvSpPr>
          <p:cNvPr id="10" name="Subtitle 2">
            <a:extLst>
              <a:ext uri="{FF2B5EF4-FFF2-40B4-BE49-F238E27FC236}">
                <a16:creationId xmlns:a16="http://schemas.microsoft.com/office/drawing/2014/main" id="{3A66CC46-AD98-A104-FC52-EF00FB5448BF}"/>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5FE95D38-DAFE-0836-B73C-C71A2632FCA2}"/>
              </a:ext>
            </a:extLst>
          </p:cNvPr>
          <p:cNvSpPr/>
          <p:nvPr/>
        </p:nvSpPr>
        <p:spPr>
          <a:xfrm>
            <a:off x="2568595" y="117989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spc="-50" dirty="0">
                <a:solidFill>
                  <a:srgbClr val="14315A"/>
                </a:solidFill>
                <a:latin typeface="Verdana" panose="020B0604030504040204" pitchFamily="34" charset="0"/>
                <a:ea typeface="Verdana" panose="020B0604030504040204" pitchFamily="34" charset="0"/>
              </a:rPr>
              <a:t>Welcome new trustee(s) or superintendent to the new team.</a:t>
            </a:r>
            <a:endParaRPr kumimoji="0" lang="en-US" sz="1800" b="0" i="0" u="none" strike="noStrike" kern="0" cap="none" spc="-5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7F7D6FCB-6EBD-552A-67F5-DAB6E3B9EEBF}"/>
              </a:ext>
            </a:extLst>
          </p:cNvPr>
          <p:cNvSpPr txBox="1">
            <a:spLocks/>
          </p:cNvSpPr>
          <p:nvPr/>
        </p:nvSpPr>
        <p:spPr>
          <a:xfrm>
            <a:off x="2941269" y="746171"/>
            <a:ext cx="2277550" cy="701629"/>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40" normalizeH="0" noProof="0" dirty="0">
                <a:ln>
                  <a:noFill/>
                </a:ln>
                <a:solidFill>
                  <a:srgbClr val="0077C1"/>
                </a:solidFill>
                <a:effectLst/>
                <a:uLnTx/>
                <a:uFillTx/>
                <a:latin typeface="Verdana" panose="020B0604030504040204" pitchFamily="34" charset="0"/>
                <a:ea typeface="Verdana" panose="020B0604030504040204" pitchFamily="34" charset="0"/>
              </a:rPr>
              <a:t>Transitions &amp; Teambuilding</a:t>
            </a:r>
          </a:p>
        </p:txBody>
      </p:sp>
      <p:sp>
        <p:nvSpPr>
          <p:cNvPr id="73" name="Rectangle 72">
            <a:extLst>
              <a:ext uri="{FF2B5EF4-FFF2-40B4-BE49-F238E27FC236}">
                <a16:creationId xmlns:a16="http://schemas.microsoft.com/office/drawing/2014/main" id="{DBEADD45-21C0-C1B3-F187-61EB5AE162DA}"/>
              </a:ext>
            </a:extLst>
          </p:cNvPr>
          <p:cNvSpPr/>
          <p:nvPr/>
        </p:nvSpPr>
        <p:spPr>
          <a:xfrm>
            <a:off x="6450557" y="1179890"/>
            <a:ext cx="3026664"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Anchor board decisions with your district’s goals.</a:t>
            </a:r>
          </a:p>
        </p:txBody>
      </p:sp>
      <p:sp>
        <p:nvSpPr>
          <p:cNvPr id="74" name="Text Placeholder 9">
            <a:extLst>
              <a:ext uri="{FF2B5EF4-FFF2-40B4-BE49-F238E27FC236}">
                <a16:creationId xmlns:a16="http://schemas.microsoft.com/office/drawing/2014/main" id="{BAA039B8-5B59-0C4B-8F25-C4D9820E1FAD}"/>
              </a:ext>
            </a:extLst>
          </p:cNvPr>
          <p:cNvSpPr txBox="1">
            <a:spLocks/>
          </p:cNvSpPr>
          <p:nvPr/>
        </p:nvSpPr>
        <p:spPr>
          <a:xfrm>
            <a:off x="6564297" y="785847"/>
            <a:ext cx="2769828" cy="66195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Goal Setting &amp; Strategic Planning</a:t>
            </a:r>
          </a:p>
        </p:txBody>
      </p:sp>
      <p:sp>
        <p:nvSpPr>
          <p:cNvPr id="4" name="Rectangle 3">
            <a:extLst>
              <a:ext uri="{FF2B5EF4-FFF2-40B4-BE49-F238E27FC236}">
                <a16:creationId xmlns:a16="http://schemas.microsoft.com/office/drawing/2014/main" id="{CDA1F4A2-35E1-B931-39E0-5758D7C9C3AB}"/>
              </a:ext>
            </a:extLst>
          </p:cNvPr>
          <p:cNvSpPr/>
          <p:nvPr/>
        </p:nvSpPr>
        <p:spPr>
          <a:xfrm>
            <a:off x="2568595" y="3299349"/>
            <a:ext cx="3026664" cy="1272651"/>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60" dirty="0">
                <a:solidFill>
                  <a:srgbClr val="14315A"/>
                </a:solidFill>
                <a:latin typeface="Verdana" panose="020B0604030504040204" pitchFamily="34" charset="0"/>
                <a:ea typeface="Verdana" panose="020B0604030504040204" pitchFamily="34" charset="0"/>
              </a:rPr>
              <a:t>Allow time for continuous improvement and reflection.</a:t>
            </a:r>
          </a:p>
        </p:txBody>
      </p:sp>
      <p:sp>
        <p:nvSpPr>
          <p:cNvPr id="5" name="Text Placeholder 9">
            <a:extLst>
              <a:ext uri="{FF2B5EF4-FFF2-40B4-BE49-F238E27FC236}">
                <a16:creationId xmlns:a16="http://schemas.microsoft.com/office/drawing/2014/main" id="{C30CAA69-7153-CE4C-6792-D1C3B65CB8F3}"/>
              </a:ext>
            </a:extLst>
          </p:cNvPr>
          <p:cNvSpPr txBox="1">
            <a:spLocks/>
          </p:cNvSpPr>
          <p:nvPr/>
        </p:nvSpPr>
        <p:spPr>
          <a:xfrm>
            <a:off x="2943152" y="2905307"/>
            <a:ext cx="2277550" cy="637994"/>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Board Self-Assessment</a:t>
            </a:r>
          </a:p>
        </p:txBody>
      </p:sp>
      <p:sp>
        <p:nvSpPr>
          <p:cNvPr id="6" name="Rectangle 5">
            <a:extLst>
              <a:ext uri="{FF2B5EF4-FFF2-40B4-BE49-F238E27FC236}">
                <a16:creationId xmlns:a16="http://schemas.microsoft.com/office/drawing/2014/main" id="{8ABF590B-F4D0-6017-8599-BF3FC5BCBBFF}"/>
              </a:ext>
            </a:extLst>
          </p:cNvPr>
          <p:cNvSpPr/>
          <p:nvPr/>
        </p:nvSpPr>
        <p:spPr>
          <a:xfrm>
            <a:off x="6450557" y="3299349"/>
            <a:ext cx="3026664" cy="1272651"/>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normalizeH="0" baseline="0" noProof="0" dirty="0">
                <a:ln>
                  <a:noFill/>
                </a:ln>
                <a:solidFill>
                  <a:srgbClr val="14315A"/>
                </a:solidFill>
                <a:effectLst/>
                <a:uLnTx/>
                <a:uFillTx/>
                <a:latin typeface="Verdana" panose="020B0604030504040204" pitchFamily="34" charset="0"/>
                <a:ea typeface="Verdana" panose="020B0604030504040204" pitchFamily="34" charset="0"/>
              </a:rPr>
              <a:t>Define your board’s culture and clarify how you conduct business</a:t>
            </a:r>
            <a:r>
              <a:rPr lang="en-US" kern="0" dirty="0">
                <a:solidFill>
                  <a:srgbClr val="14315A"/>
                </a:solidFill>
                <a:latin typeface="Verdana" panose="020B0604030504040204" pitchFamily="34" charset="0"/>
                <a:ea typeface="Verdana" panose="020B0604030504040204" pitchFamily="34" charset="0"/>
              </a:rPr>
              <a:t>.</a:t>
            </a:r>
            <a:endParaRPr kumimoji="0" lang="en-US" sz="1800" b="0" i="0" u="none" strike="noStrike" kern="0" cap="none" normalizeH="0" baseline="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 name="Text Placeholder 9">
            <a:extLst>
              <a:ext uri="{FF2B5EF4-FFF2-40B4-BE49-F238E27FC236}">
                <a16:creationId xmlns:a16="http://schemas.microsoft.com/office/drawing/2014/main" id="{483241E5-736E-62D0-E040-D5C89D2685F7}"/>
              </a:ext>
            </a:extLst>
          </p:cNvPr>
          <p:cNvSpPr txBox="1">
            <a:spLocks/>
          </p:cNvSpPr>
          <p:nvPr/>
        </p:nvSpPr>
        <p:spPr>
          <a:xfrm>
            <a:off x="6660114" y="2905306"/>
            <a:ext cx="2616755" cy="73324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spc="-80" dirty="0">
                <a:solidFill>
                  <a:srgbClr val="0077C1"/>
                </a:solidFill>
                <a:latin typeface="Verdana" panose="020B0604030504040204" pitchFamily="34" charset="0"/>
                <a:ea typeface="Verdana" panose="020B0604030504040204" pitchFamily="34" charset="0"/>
              </a:rPr>
              <a:t>Board Operating Procedures</a:t>
            </a:r>
            <a:endParaRPr kumimoji="0" lang="en-US" sz="2200" b="1" i="0" u="none" strike="noStrike" kern="1200" cap="none" spc="-80" normalizeH="0" noProof="0" dirty="0">
              <a:ln>
                <a:noFill/>
              </a:ln>
              <a:solidFill>
                <a:srgbClr val="0077C1"/>
              </a:solidFill>
              <a:effectLst/>
              <a:uLnTx/>
              <a:uFillTx/>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1CED6A1B-B8B6-8D45-89AD-38D408D322A7}"/>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20</a:t>
            </a:r>
          </a:p>
        </p:txBody>
      </p:sp>
    </p:spTree>
    <p:extLst>
      <p:ext uri="{BB962C8B-B14F-4D97-AF65-F5344CB8AC3E}">
        <p14:creationId xmlns:p14="http://schemas.microsoft.com/office/powerpoint/2010/main" val="318290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BF67339-4DBC-DEB4-7FC5-8CBF0B599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6F9E0-5161-6D49-F3BB-AFCFCD3367E7}"/>
              </a:ext>
            </a:extLst>
          </p:cNvPr>
          <p:cNvSpPr>
            <a:spLocks noGrp="1"/>
          </p:cNvSpPr>
          <p:nvPr>
            <p:ph type="title"/>
          </p:nvPr>
        </p:nvSpPr>
        <p:spPr>
          <a:xfrm>
            <a:off x="400537" y="585216"/>
            <a:ext cx="8819089" cy="1499616"/>
          </a:xfrm>
          <a:prstGeom prst="rect">
            <a:avLst/>
          </a:prstGeom>
        </p:spPr>
        <p:txBody>
          <a:bodyPr>
            <a:normAutofit/>
          </a:bodyPr>
          <a:lstStyle/>
          <a:p>
            <a:pPr>
              <a:lnSpc>
                <a:spcPct val="100000"/>
              </a:lnSpc>
            </a:pPr>
            <a:r>
              <a:rPr lang="en-US" b="1" spc="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Advocating for Public Ed</a:t>
            </a:r>
          </a:p>
        </p:txBody>
      </p:sp>
      <p:sp>
        <p:nvSpPr>
          <p:cNvPr id="3" name="Content Placeholder 2">
            <a:extLst>
              <a:ext uri="{FF2B5EF4-FFF2-40B4-BE49-F238E27FC236}">
                <a16:creationId xmlns:a16="http://schemas.microsoft.com/office/drawing/2014/main" id="{2172D9B4-C35C-ECF9-4E1B-F37C40565288}"/>
              </a:ext>
            </a:extLst>
          </p:cNvPr>
          <p:cNvSpPr>
            <a:spLocks noGrp="1"/>
          </p:cNvSpPr>
          <p:nvPr>
            <p:ph type="body" sz="quarter" idx="10"/>
          </p:nvPr>
        </p:nvSpPr>
        <p:spPr>
          <a:prstGeom prst="rect">
            <a:avLst/>
          </a:prstGeom>
        </p:spPr>
        <p:txBody>
          <a:bodyPr lIns="91440" tIns="45720" rIns="91440" bIns="45720" anchor="t"/>
          <a:lstStyle/>
          <a:p>
            <a:pPr marL="0" indent="0">
              <a:lnSpc>
                <a:spcPct val="110000"/>
              </a:lnSpc>
              <a:buNone/>
            </a:pPr>
            <a:r>
              <a:rPr lang="en-US" sz="2400" b="1" dirty="0">
                <a:latin typeface="Verdana" panose="020B0604030504040204" pitchFamily="34" charset="0"/>
                <a:ea typeface="Verdana" panose="020B0604030504040204" pitchFamily="34" charset="0"/>
              </a:rPr>
              <a:t>IV. Advocacy and Engagement</a:t>
            </a:r>
          </a:p>
          <a:p>
            <a:pPr marL="0" indent="0">
              <a:lnSpc>
                <a:spcPct val="110000"/>
              </a:lnSpc>
              <a:buNone/>
            </a:pPr>
            <a:r>
              <a:rPr lang="en-US" sz="2400" dirty="0">
                <a:latin typeface="Verdana" panose="020B0604030504040204" pitchFamily="34" charset="0"/>
                <a:ea typeface="Verdana" panose="020B0604030504040204" pitchFamily="34" charset="0"/>
              </a:rPr>
              <a:t>The board promotes the vision and engages the community in developing and fulfilling the vision. The board advocates on behalf of Texas public schoolchildren. </a:t>
            </a:r>
          </a:p>
          <a:p>
            <a:pPr marL="0" indent="0" algn="r">
              <a:lnSpc>
                <a:spcPct val="110000"/>
              </a:lnSpc>
              <a:buNone/>
            </a:pPr>
            <a:r>
              <a:rPr lang="en-US" sz="2400" b="1" dirty="0">
                <a:latin typeface="Verdana" panose="020B0604030504040204" pitchFamily="34" charset="0"/>
                <a:ea typeface="Verdana" panose="020B0604030504040204" pitchFamily="34" charset="0"/>
              </a:rPr>
              <a:t>Framework for School Board Development</a:t>
            </a:r>
          </a:p>
        </p:txBody>
      </p:sp>
      <p:sp>
        <p:nvSpPr>
          <p:cNvPr id="4" name="Subtitle 2">
            <a:extLst>
              <a:ext uri="{FF2B5EF4-FFF2-40B4-BE49-F238E27FC236}">
                <a16:creationId xmlns:a16="http://schemas.microsoft.com/office/drawing/2014/main" id="{45B322FA-891B-B741-A157-C52C2204606A}"/>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BBF3BC16-2F95-71A8-D900-07550FEB0EEB}"/>
              </a:ext>
            </a:extLst>
          </p:cNvPr>
          <p:cNvSpPr txBox="1"/>
          <p:nvPr/>
        </p:nvSpPr>
        <p:spPr>
          <a:xfrm>
            <a:off x="172017" y="190122"/>
            <a:ext cx="389979" cy="307777"/>
          </a:xfrm>
          <a:prstGeom prst="rect">
            <a:avLst/>
          </a:prstGeom>
          <a:noFill/>
        </p:spPr>
        <p:txBody>
          <a:bodyPr wrap="none" rtlCol="0">
            <a:spAutoFit/>
          </a:bodyPr>
          <a:lstStyle/>
          <a:p>
            <a:r>
              <a:rPr lang="en-US" sz="1400" dirty="0">
                <a:solidFill>
                  <a:srgbClr val="002C5C"/>
                </a:solidFill>
              </a:rPr>
              <a:t>21</a:t>
            </a:r>
          </a:p>
        </p:txBody>
      </p:sp>
    </p:spTree>
    <p:extLst>
      <p:ext uri="{BB962C8B-B14F-4D97-AF65-F5344CB8AC3E}">
        <p14:creationId xmlns:p14="http://schemas.microsoft.com/office/powerpoint/2010/main" val="282721402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F6F9-22C3-0C31-7C7D-740EA853F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02B1E-9F06-2661-3397-A1186F27189D}"/>
              </a:ext>
            </a:extLst>
          </p:cNvPr>
          <p:cNvSpPr>
            <a:spLocks noGrp="1"/>
          </p:cNvSpPr>
          <p:nvPr>
            <p:ph type="title"/>
          </p:nvPr>
        </p:nvSpPr>
        <p:spPr>
          <a:xfrm>
            <a:off x="400537" y="585216"/>
            <a:ext cx="8922217" cy="1499616"/>
          </a:xfrm>
          <a:prstGeom prst="rect">
            <a:avLst/>
          </a:prstGeom>
        </p:spPr>
        <p:txBody>
          <a:bodyPr>
            <a:normAutofit/>
          </a:bodyPr>
          <a:lstStyle/>
          <a:p>
            <a:pPr>
              <a:lnSpc>
                <a:spcPct val="100000"/>
              </a:lnSpc>
            </a:pPr>
            <a:r>
              <a:rPr lang="en-US" b="1" spc="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Advocating for Public Ed</a:t>
            </a:r>
          </a:p>
        </p:txBody>
      </p:sp>
      <p:sp>
        <p:nvSpPr>
          <p:cNvPr id="5" name="Text Placeholder 4">
            <a:extLst>
              <a:ext uri="{FF2B5EF4-FFF2-40B4-BE49-F238E27FC236}">
                <a16:creationId xmlns:a16="http://schemas.microsoft.com/office/drawing/2014/main" id="{66D31D7B-EF27-AB41-A6DD-F603BA27E196}"/>
              </a:ext>
            </a:extLst>
          </p:cNvPr>
          <p:cNvSpPr>
            <a:spLocks noGrp="1"/>
          </p:cNvSpPr>
          <p:nvPr>
            <p:ph type="body" sz="quarter" idx="10"/>
          </p:nvPr>
        </p:nvSpPr>
        <p:spPr/>
        <p:txBody>
          <a:bodyPr/>
          <a:lstStyle/>
          <a:p>
            <a:pPr marL="0" indent="0">
              <a:buNone/>
            </a:pPr>
            <a:r>
              <a:rPr lang="en-US" sz="2400" b="1" dirty="0">
                <a:latin typeface="Verdana" panose="020B0604030504040204" pitchFamily="34" charset="0"/>
                <a:ea typeface="Verdana" panose="020B0604030504040204" pitchFamily="34" charset="0"/>
              </a:rPr>
              <a:t>Legislative Advocacy</a:t>
            </a:r>
          </a:p>
          <a:p>
            <a:pPr marL="0" indent="0">
              <a:buNone/>
            </a:pPr>
            <a:r>
              <a:rPr lang="en-US" sz="2400" dirty="0">
                <a:latin typeface="Verdana" panose="020B0604030504040204" pitchFamily="34" charset="0"/>
                <a:ea typeface="Verdana" panose="020B0604030504040204" pitchFamily="34" charset="0"/>
              </a:rPr>
              <a:t>The operation of responsible democratic government requires that the people be afforded the fullest opportunity to petition their government for the redress of grievances and to express freely their opinions on legislation, pending executive actions, and current issues to individual members of the legislature, legislative committees, state agencies, and members of the executive branch.  </a:t>
            </a:r>
          </a:p>
          <a:p>
            <a:pPr marL="0" indent="0" algn="r">
              <a:buNone/>
            </a:pPr>
            <a:r>
              <a:rPr lang="en-US" sz="2400" dirty="0">
                <a:latin typeface="Verdana" panose="020B0604030504040204" pitchFamily="34" charset="0"/>
                <a:ea typeface="Verdana" panose="020B0604030504040204" pitchFamily="34" charset="0"/>
              </a:rPr>
              <a:t>	Tex. Gov’t Code § 305.001</a:t>
            </a:r>
          </a:p>
        </p:txBody>
      </p:sp>
      <p:sp>
        <p:nvSpPr>
          <p:cNvPr id="3" name="Subtitle 2">
            <a:extLst>
              <a:ext uri="{FF2B5EF4-FFF2-40B4-BE49-F238E27FC236}">
                <a16:creationId xmlns:a16="http://schemas.microsoft.com/office/drawing/2014/main" id="{5EA1C5E6-C59C-299F-8B0E-337D3E931A16}"/>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4" name="TextBox 3">
            <a:extLst>
              <a:ext uri="{FF2B5EF4-FFF2-40B4-BE49-F238E27FC236}">
                <a16:creationId xmlns:a16="http://schemas.microsoft.com/office/drawing/2014/main" id="{7331835F-536C-2594-A4FC-9E22C91D0F28}"/>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22</a:t>
            </a:r>
          </a:p>
        </p:txBody>
      </p:sp>
    </p:spTree>
    <p:extLst>
      <p:ext uri="{BB962C8B-B14F-4D97-AF65-F5344CB8AC3E}">
        <p14:creationId xmlns:p14="http://schemas.microsoft.com/office/powerpoint/2010/main" val="151254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4587-67C3-2553-30CD-0989B8D93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195A9-1253-2E1E-4D77-6A92E99C161A}"/>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A179E6F7-17E4-722A-008F-560AB9063661}"/>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spc="-30" dirty="0">
                <a:latin typeface="Verdana" panose="020B0604030504040204" pitchFamily="34" charset="0"/>
                <a:ea typeface="Verdana" panose="020B0604030504040204" pitchFamily="34" charset="0"/>
              </a:rPr>
              <a:t>The School Board: Advocating for Public Ed</a:t>
            </a:r>
          </a:p>
        </p:txBody>
      </p:sp>
      <p:sp>
        <p:nvSpPr>
          <p:cNvPr id="10" name="Subtitle 2">
            <a:extLst>
              <a:ext uri="{FF2B5EF4-FFF2-40B4-BE49-F238E27FC236}">
                <a16:creationId xmlns:a16="http://schemas.microsoft.com/office/drawing/2014/main" id="{F6D0E250-09EF-00C4-6FA6-EEBB66443102}"/>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3926406C-500D-9E7F-86E8-2B3027C04569}"/>
              </a:ext>
            </a:extLst>
          </p:cNvPr>
          <p:cNvSpPr/>
          <p:nvPr/>
        </p:nvSpPr>
        <p:spPr>
          <a:xfrm>
            <a:off x="2568595" y="1179891"/>
            <a:ext cx="3022898" cy="1264546"/>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spc="-2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spc="-50" dirty="0">
                <a:solidFill>
                  <a:srgbClr val="14315A"/>
                </a:solidFill>
                <a:latin typeface="Verdana" panose="020B0604030504040204" pitchFamily="34" charset="0"/>
                <a:ea typeface="Verdana" panose="020B0604030504040204" pitchFamily="34" charset="0"/>
              </a:rPr>
              <a:t>Help build the Advocacy Agenda — the priorities taken to the Capitol.</a:t>
            </a:r>
            <a:endParaRPr kumimoji="0" lang="en-US" sz="1800" b="0" i="0" u="none" strike="noStrike" kern="0" cap="none" spc="-5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B1BEAB77-0178-9C57-7B1E-08029EFE2EFD}"/>
              </a:ext>
            </a:extLst>
          </p:cNvPr>
          <p:cNvSpPr txBox="1">
            <a:spLocks/>
          </p:cNvSpPr>
          <p:nvPr/>
        </p:nvSpPr>
        <p:spPr>
          <a:xfrm>
            <a:off x="2824680" y="764277"/>
            <a:ext cx="2504152"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TASB Advocacy Agenda</a:t>
            </a:r>
          </a:p>
        </p:txBody>
      </p:sp>
      <p:sp>
        <p:nvSpPr>
          <p:cNvPr id="73" name="Rectangle 72">
            <a:extLst>
              <a:ext uri="{FF2B5EF4-FFF2-40B4-BE49-F238E27FC236}">
                <a16:creationId xmlns:a16="http://schemas.microsoft.com/office/drawing/2014/main" id="{0B93C5F3-3B10-BE1F-369F-F1CE4CD47AE2}"/>
              </a:ext>
            </a:extLst>
          </p:cNvPr>
          <p:cNvSpPr/>
          <p:nvPr/>
        </p:nvSpPr>
        <p:spPr>
          <a:xfrm>
            <a:off x="6450557" y="1179890"/>
            <a:ext cx="3026664" cy="1264547"/>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Join SBAN to be informed on legislation and be ready to speak on issues.</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4" name="Text Placeholder 9">
            <a:extLst>
              <a:ext uri="{FF2B5EF4-FFF2-40B4-BE49-F238E27FC236}">
                <a16:creationId xmlns:a16="http://schemas.microsoft.com/office/drawing/2014/main" id="{AA37E097-73A0-E8C5-87D1-2DEBF31CEDCB}"/>
              </a:ext>
            </a:extLst>
          </p:cNvPr>
          <p:cNvSpPr txBox="1">
            <a:spLocks/>
          </p:cNvSpPr>
          <p:nvPr/>
        </p:nvSpPr>
        <p:spPr>
          <a:xfrm>
            <a:off x="6519032" y="785848"/>
            <a:ext cx="2876712" cy="544188"/>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School Board Advocacy Network</a:t>
            </a:r>
          </a:p>
        </p:txBody>
      </p:sp>
      <p:sp>
        <p:nvSpPr>
          <p:cNvPr id="4" name="Rectangle 3">
            <a:extLst>
              <a:ext uri="{FF2B5EF4-FFF2-40B4-BE49-F238E27FC236}">
                <a16:creationId xmlns:a16="http://schemas.microsoft.com/office/drawing/2014/main" id="{8757F1DA-3C43-75C1-2AA8-7738785294AC}"/>
              </a:ext>
            </a:extLst>
          </p:cNvPr>
          <p:cNvSpPr/>
          <p:nvPr/>
        </p:nvSpPr>
        <p:spPr>
          <a:xfrm>
            <a:off x="4369686" y="3299349"/>
            <a:ext cx="3026664" cy="1863778"/>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Access TASB’s innovative step-by-step guide to building community support for public ed.</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5" name="Text Placeholder 9">
            <a:extLst>
              <a:ext uri="{FF2B5EF4-FFF2-40B4-BE49-F238E27FC236}">
                <a16:creationId xmlns:a16="http://schemas.microsoft.com/office/drawing/2014/main" id="{E6DE386E-5794-6B34-3AEC-57F04A82EC05}"/>
              </a:ext>
            </a:extLst>
          </p:cNvPr>
          <p:cNvSpPr txBox="1">
            <a:spLocks/>
          </p:cNvSpPr>
          <p:nvPr/>
        </p:nvSpPr>
        <p:spPr>
          <a:xfrm>
            <a:off x="4744243" y="2905307"/>
            <a:ext cx="2277550" cy="544188"/>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Toolkit for Community Advocacy </a:t>
            </a:r>
          </a:p>
        </p:txBody>
      </p:sp>
      <p:sp>
        <p:nvSpPr>
          <p:cNvPr id="6" name="TextBox 5">
            <a:extLst>
              <a:ext uri="{FF2B5EF4-FFF2-40B4-BE49-F238E27FC236}">
                <a16:creationId xmlns:a16="http://schemas.microsoft.com/office/drawing/2014/main" id="{3EDEE798-70D9-2C0E-5078-C377E0F534E3}"/>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23</a:t>
            </a:r>
          </a:p>
        </p:txBody>
      </p:sp>
    </p:spTree>
    <p:extLst>
      <p:ext uri="{BB962C8B-B14F-4D97-AF65-F5344CB8AC3E}">
        <p14:creationId xmlns:p14="http://schemas.microsoft.com/office/powerpoint/2010/main" val="115469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6D4EC-31C7-45E3-8C64-8E5ABEF9A301}"/>
              </a:ext>
            </a:extLst>
          </p:cNvPr>
          <p:cNvSpPr txBox="1"/>
          <p:nvPr/>
        </p:nvSpPr>
        <p:spPr>
          <a:xfrm>
            <a:off x="494947" y="1549939"/>
            <a:ext cx="7851829"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u="none" strike="noStrike" kern="1200" cap="none" spc="0" normalizeH="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Questions?</a:t>
            </a:r>
          </a:p>
        </p:txBody>
      </p:sp>
      <p:sp>
        <p:nvSpPr>
          <p:cNvPr id="2" name="TextBox 1">
            <a:extLst>
              <a:ext uri="{FF2B5EF4-FFF2-40B4-BE49-F238E27FC236}">
                <a16:creationId xmlns:a16="http://schemas.microsoft.com/office/drawing/2014/main" id="{E3DB8444-A215-AB55-27C6-A9E4293C4F2A}"/>
              </a:ext>
            </a:extLst>
          </p:cNvPr>
          <p:cNvSpPr txBox="1"/>
          <p:nvPr/>
        </p:nvSpPr>
        <p:spPr>
          <a:xfrm>
            <a:off x="172017" y="190122"/>
            <a:ext cx="388376" cy="307777"/>
          </a:xfrm>
          <a:prstGeom prst="rect">
            <a:avLst/>
          </a:prstGeom>
          <a:noFill/>
        </p:spPr>
        <p:txBody>
          <a:bodyPr wrap="none" rtlCol="0">
            <a:spAutoFit/>
          </a:bodyPr>
          <a:lstStyle/>
          <a:p>
            <a:r>
              <a:rPr lang="en-US" sz="1400" dirty="0">
                <a:solidFill>
                  <a:schemeClr val="bg1"/>
                </a:solidFill>
              </a:rPr>
              <a:t>24</a:t>
            </a:r>
          </a:p>
        </p:txBody>
      </p:sp>
    </p:spTree>
    <p:extLst>
      <p:ext uri="{BB962C8B-B14F-4D97-AF65-F5344CB8AC3E}">
        <p14:creationId xmlns:p14="http://schemas.microsoft.com/office/powerpoint/2010/main" val="318351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CC00-CFF4-CB49-64C8-93F2DCBBAA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85214E-383D-FC9E-F3D1-15166571D684}"/>
              </a:ext>
            </a:extLst>
          </p:cNvPr>
          <p:cNvSpPr txBox="1"/>
          <p:nvPr/>
        </p:nvSpPr>
        <p:spPr>
          <a:xfrm>
            <a:off x="494947" y="1549939"/>
            <a:ext cx="9567043"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Final Thoughts</a:t>
            </a:r>
          </a:p>
        </p:txBody>
      </p:sp>
      <p:sp>
        <p:nvSpPr>
          <p:cNvPr id="10" name="Subtitle 9">
            <a:extLst>
              <a:ext uri="{FF2B5EF4-FFF2-40B4-BE49-F238E27FC236}">
                <a16:creationId xmlns:a16="http://schemas.microsoft.com/office/drawing/2014/main" id="{7E7CB032-3256-68B8-72FE-7AA9131B3D24}"/>
              </a:ext>
            </a:extLst>
          </p:cNvPr>
          <p:cNvSpPr>
            <a:spLocks noGrp="1"/>
          </p:cNvSpPr>
          <p:nvPr>
            <p:ph type="subTitle" idx="1"/>
          </p:nvPr>
        </p:nvSpPr>
        <p:spPr>
          <a:xfrm>
            <a:off x="5709555" y="3598024"/>
            <a:ext cx="5448439" cy="1427738"/>
          </a:xfrm>
        </p:spPr>
        <p:txBody>
          <a:bodyPr/>
          <a:lstStyle/>
          <a:p>
            <a:r>
              <a:rPr lang="en-US" b="0" dirty="0">
                <a:solidFill>
                  <a:srgbClr val="002C5C"/>
                </a:solidFill>
                <a:latin typeface="Verdana" panose="020B0604030504040204" pitchFamily="34" charset="0"/>
                <a:ea typeface="Verdana" panose="020B0604030504040204" pitchFamily="34" charset="0"/>
              </a:rPr>
              <a:t>Thank you for your time today!</a:t>
            </a:r>
          </a:p>
        </p:txBody>
      </p:sp>
      <p:sp>
        <p:nvSpPr>
          <p:cNvPr id="2" name="TextBox 1">
            <a:extLst>
              <a:ext uri="{FF2B5EF4-FFF2-40B4-BE49-F238E27FC236}">
                <a16:creationId xmlns:a16="http://schemas.microsoft.com/office/drawing/2014/main" id="{F4812413-A72D-EF6F-9F90-84E12373B1BC}"/>
              </a:ext>
            </a:extLst>
          </p:cNvPr>
          <p:cNvSpPr txBox="1"/>
          <p:nvPr/>
        </p:nvSpPr>
        <p:spPr>
          <a:xfrm>
            <a:off x="172017" y="190122"/>
            <a:ext cx="396262" cy="307777"/>
          </a:xfrm>
          <a:prstGeom prst="rect">
            <a:avLst/>
          </a:prstGeom>
          <a:noFill/>
        </p:spPr>
        <p:txBody>
          <a:bodyPr wrap="none" rtlCol="0">
            <a:spAutoFit/>
          </a:bodyPr>
          <a:lstStyle/>
          <a:p>
            <a:r>
              <a:rPr lang="en-US" sz="1400" dirty="0">
                <a:solidFill>
                  <a:schemeClr val="bg1"/>
                </a:solidFill>
              </a:rPr>
              <a:t>25</a:t>
            </a:r>
          </a:p>
        </p:txBody>
      </p:sp>
    </p:spTree>
    <p:extLst>
      <p:ext uri="{BB962C8B-B14F-4D97-AF65-F5344CB8AC3E}">
        <p14:creationId xmlns:p14="http://schemas.microsoft.com/office/powerpoint/2010/main" val="2166715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EA951C-9B07-3B4B-82DB-203B90598CC8}"/>
              </a:ext>
            </a:extLst>
          </p:cNvPr>
          <p:cNvSpPr>
            <a:spLocks noGrp="1"/>
          </p:cNvSpPr>
          <p:nvPr>
            <p:ph type="title" idx="4294967295"/>
          </p:nvPr>
        </p:nvSpPr>
        <p:spPr>
          <a:xfrm>
            <a:off x="476345" y="894827"/>
            <a:ext cx="5612524" cy="596950"/>
          </a:xfrm>
          <a:prstGeom prst="rect">
            <a:avLst/>
          </a:prstGeom>
        </p:spPr>
        <p:txBody>
          <a:bodyPr anchor="t"/>
          <a:lstStyle/>
          <a:p>
            <a:r>
              <a:rPr lang="en-US" sz="2000" dirty="0">
                <a:latin typeface="Verdana" panose="020B0604030504040204" pitchFamily="34" charset="0"/>
                <a:ea typeface="Verdana" panose="020B0604030504040204" pitchFamily="34" charset="0"/>
                <a:cs typeface="Verdana" panose="020B0604030504040204" pitchFamily="34" charset="0"/>
              </a:rPr>
              <a:t>A visit from TASB Leadership: How TASB's services elevate your Board's work</a:t>
            </a:r>
          </a:p>
        </p:txBody>
      </p:sp>
      <p:cxnSp>
        <p:nvCxnSpPr>
          <p:cNvPr id="4" name="Straight Connector 3">
            <a:extLst>
              <a:ext uri="{FF2B5EF4-FFF2-40B4-BE49-F238E27FC236}">
                <a16:creationId xmlns:a16="http://schemas.microsoft.com/office/drawing/2014/main" id="{2EA5263D-034F-B54B-B055-A49AAD235552}"/>
              </a:ext>
            </a:extLst>
          </p:cNvPr>
          <p:cNvCxnSpPr/>
          <p:nvPr/>
        </p:nvCxnSpPr>
        <p:spPr>
          <a:xfrm>
            <a:off x="476345" y="4168396"/>
            <a:ext cx="5612524" cy="0"/>
          </a:xfrm>
          <a:prstGeom prst="line">
            <a:avLst/>
          </a:prstGeom>
          <a:ln w="76200">
            <a:solidFill>
              <a:srgbClr val="007CC2"/>
            </a:solidFill>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6033F3A8-8E9E-1749-B495-71D27046337D}"/>
              </a:ext>
            </a:extLst>
          </p:cNvPr>
          <p:cNvSpPr/>
          <p:nvPr/>
        </p:nvSpPr>
        <p:spPr>
          <a:xfrm>
            <a:off x="476345" y="4767594"/>
            <a:ext cx="5612523" cy="584775"/>
          </a:xfrm>
          <a:prstGeom prst="rect">
            <a:avLst/>
          </a:prstGeom>
        </p:spPr>
        <p:txBody>
          <a:bodyPr wrap="square">
            <a:spAutoFit/>
          </a:bodyPr>
          <a:lstStyle/>
          <a:p>
            <a:pPr marL="0" marR="0" lvl="0" indent="0" algn="ctr" defTabSz="5442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You must report credit within 24 hours.</a:t>
            </a:r>
          </a:p>
          <a:p>
            <a:pPr marL="0" marR="0" lvl="0" indent="0" algn="ctr" defTabSz="5442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Visit </a:t>
            </a: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tasb.org/</a:t>
            </a:r>
            <a:r>
              <a:rPr kumimoji="0" lang="en-US" sz="1400" b="1"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mycec</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and log in using TASB login.</a:t>
            </a:r>
          </a:p>
        </p:txBody>
      </p:sp>
      <p:cxnSp>
        <p:nvCxnSpPr>
          <p:cNvPr id="2" name="Straight Connector 1">
            <a:extLst>
              <a:ext uri="{FF2B5EF4-FFF2-40B4-BE49-F238E27FC236}">
                <a16:creationId xmlns:a16="http://schemas.microsoft.com/office/drawing/2014/main" id="{229B2D1D-6289-B54F-73B7-009BF1AB3BA0}"/>
              </a:ext>
            </a:extLst>
          </p:cNvPr>
          <p:cNvCxnSpPr/>
          <p:nvPr/>
        </p:nvCxnSpPr>
        <p:spPr>
          <a:xfrm>
            <a:off x="476345" y="3110999"/>
            <a:ext cx="5612524" cy="0"/>
          </a:xfrm>
          <a:prstGeom prst="line">
            <a:avLst/>
          </a:prstGeom>
          <a:ln w="76200">
            <a:solidFill>
              <a:srgbClr val="007CC2"/>
            </a:solidFill>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20B6D4A3-8819-4DCF-AEC3-E88E852B489A}"/>
              </a:ext>
            </a:extLst>
          </p:cNvPr>
          <p:cNvPicPr>
            <a:picLocks noChangeAspect="1"/>
          </p:cNvPicPr>
          <p:nvPr/>
        </p:nvPicPr>
        <p:blipFill>
          <a:blip r:embed="rId3"/>
          <a:stretch>
            <a:fillRect/>
          </a:stretch>
        </p:blipFill>
        <p:spPr>
          <a:xfrm>
            <a:off x="7089170" y="289869"/>
            <a:ext cx="4717464" cy="4717464"/>
          </a:xfrm>
          <a:prstGeom prst="rect">
            <a:avLst/>
          </a:prstGeom>
        </p:spPr>
      </p:pic>
      <p:sp>
        <p:nvSpPr>
          <p:cNvPr id="6" name="Title 6">
            <a:extLst>
              <a:ext uri="{FF2B5EF4-FFF2-40B4-BE49-F238E27FC236}">
                <a16:creationId xmlns:a16="http://schemas.microsoft.com/office/drawing/2014/main" id="{E1331C09-476A-91A7-2F71-2BB589478D88}"/>
              </a:ext>
            </a:extLst>
          </p:cNvPr>
          <p:cNvSpPr txBox="1">
            <a:spLocks/>
          </p:cNvSpPr>
          <p:nvPr/>
        </p:nvSpPr>
        <p:spPr>
          <a:xfrm>
            <a:off x="476345" y="3249411"/>
            <a:ext cx="5612524" cy="875771"/>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CEC 9538</a:t>
            </a:r>
          </a:p>
        </p:txBody>
      </p:sp>
      <p:sp>
        <p:nvSpPr>
          <p:cNvPr id="9" name="Title 6">
            <a:extLst>
              <a:ext uri="{FF2B5EF4-FFF2-40B4-BE49-F238E27FC236}">
                <a16:creationId xmlns:a16="http://schemas.microsoft.com/office/drawing/2014/main" id="{857E56F1-3351-0A25-6CD1-2DED61706B98}"/>
              </a:ext>
            </a:extLst>
          </p:cNvPr>
          <p:cNvSpPr txBox="1">
            <a:spLocks/>
          </p:cNvSpPr>
          <p:nvPr/>
        </p:nvSpPr>
        <p:spPr>
          <a:xfrm>
            <a:off x="476345" y="416026"/>
            <a:ext cx="5612524" cy="304796"/>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Spring Workshop - Canyon - 2025</a:t>
            </a:r>
          </a:p>
        </p:txBody>
      </p:sp>
      <p:sp>
        <p:nvSpPr>
          <p:cNvPr id="10" name="Title 6">
            <a:extLst>
              <a:ext uri="{FF2B5EF4-FFF2-40B4-BE49-F238E27FC236}">
                <a16:creationId xmlns:a16="http://schemas.microsoft.com/office/drawing/2014/main" id="{62F6961F-51A9-E2F6-EC36-578454C6ED01}"/>
              </a:ext>
            </a:extLst>
          </p:cNvPr>
          <p:cNvSpPr txBox="1">
            <a:spLocks/>
          </p:cNvSpPr>
          <p:nvPr/>
        </p:nvSpPr>
        <p:spPr>
          <a:xfrm>
            <a:off x="476344" y="1873885"/>
            <a:ext cx="5612524" cy="596950"/>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5/21/2025</a:t>
            </a:r>
          </a:p>
        </p:txBody>
      </p:sp>
      <p:sp>
        <p:nvSpPr>
          <p:cNvPr id="11" name="Title 6">
            <a:extLst>
              <a:ext uri="{FF2B5EF4-FFF2-40B4-BE49-F238E27FC236}">
                <a16:creationId xmlns:a16="http://schemas.microsoft.com/office/drawing/2014/main" id="{915E43BD-0039-B165-0CBD-80E783579710}"/>
              </a:ext>
            </a:extLst>
          </p:cNvPr>
          <p:cNvSpPr txBox="1">
            <a:spLocks/>
          </p:cNvSpPr>
          <p:nvPr/>
        </p:nvSpPr>
        <p:spPr>
          <a:xfrm>
            <a:off x="476344" y="2470835"/>
            <a:ext cx="5612524" cy="596950"/>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1:30 PM - 2:30 PM</a:t>
            </a:r>
          </a:p>
        </p:txBody>
      </p:sp>
    </p:spTree>
    <p:extLst>
      <p:ext uri="{BB962C8B-B14F-4D97-AF65-F5344CB8AC3E}">
        <p14:creationId xmlns:p14="http://schemas.microsoft.com/office/powerpoint/2010/main" val="111085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6ACC-AD09-B242-A54F-D8449C025D86}"/>
              </a:ext>
            </a:extLst>
          </p:cNvPr>
          <p:cNvSpPr>
            <a:spLocks noGrp="1"/>
          </p:cNvSpPr>
          <p:nvPr>
            <p:ph type="ctrTitle"/>
          </p:nvPr>
        </p:nvSpPr>
        <p:spPr>
          <a:xfrm>
            <a:off x="912071" y="5014664"/>
            <a:ext cx="7173506" cy="1463040"/>
          </a:xfrm>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Who we are</a:t>
            </a:r>
          </a:p>
        </p:txBody>
      </p:sp>
      <p:sp>
        <p:nvSpPr>
          <p:cNvPr id="3" name="Subtitle 2">
            <a:extLst>
              <a:ext uri="{FF2B5EF4-FFF2-40B4-BE49-F238E27FC236}">
                <a16:creationId xmlns:a16="http://schemas.microsoft.com/office/drawing/2014/main" id="{54A26613-8641-0F4C-8578-0AC86979B923}"/>
              </a:ext>
            </a:extLst>
          </p:cNvPr>
          <p:cNvSpPr>
            <a:spLocks noGrp="1"/>
          </p:cNvSpPr>
          <p:nvPr>
            <p:ph type="subTitle" idx="1"/>
          </p:nvPr>
        </p:nvSpPr>
        <p:spPr>
          <a:xfrm>
            <a:off x="8610600" y="5238893"/>
            <a:ext cx="3200400" cy="914400"/>
          </a:xfrm>
        </p:spPr>
        <p:txBody>
          <a:bodyPr>
            <a:normAutofit/>
          </a:bodyPr>
          <a:lstStyle/>
          <a:p>
            <a:r>
              <a:rPr lang="en-US" b="0" dirty="0">
                <a:solidFill>
                  <a:srgbClr val="002C5C"/>
                </a:solidFill>
                <a:latin typeface="Verdana" panose="020B0604030504040204" pitchFamily="34" charset="0"/>
                <a:ea typeface="Verdana" panose="020B0604030504040204" pitchFamily="34" charset="0"/>
              </a:rPr>
              <a:t>ABOUT TASB</a:t>
            </a:r>
          </a:p>
        </p:txBody>
      </p:sp>
      <p:grpSp>
        <p:nvGrpSpPr>
          <p:cNvPr id="4" name="Group 3">
            <a:extLst>
              <a:ext uri="{FF2B5EF4-FFF2-40B4-BE49-F238E27FC236}">
                <a16:creationId xmlns:a16="http://schemas.microsoft.com/office/drawing/2014/main" id="{BD7A657E-6773-C99A-3D9D-9BEAFF15FA45}"/>
              </a:ext>
            </a:extLst>
          </p:cNvPr>
          <p:cNvGrpSpPr/>
          <p:nvPr/>
        </p:nvGrpSpPr>
        <p:grpSpPr>
          <a:xfrm>
            <a:off x="9502056" y="3151139"/>
            <a:ext cx="1863525" cy="1863525"/>
            <a:chOff x="1778642" y="2351589"/>
            <a:chExt cx="1863525" cy="1863525"/>
          </a:xfrm>
        </p:grpSpPr>
        <p:pic>
          <p:nvPicPr>
            <p:cNvPr id="5" name="Picture 4" descr="A circle with a white star in the center&#10;&#10;Description automatically generated">
              <a:extLst>
                <a:ext uri="{FF2B5EF4-FFF2-40B4-BE49-F238E27FC236}">
                  <a16:creationId xmlns:a16="http://schemas.microsoft.com/office/drawing/2014/main" id="{755F453E-E4F7-9AD0-FAFB-4709DAF1A07F}"/>
                </a:ext>
              </a:extLst>
            </p:cNvPr>
            <p:cNvPicPr>
              <a:picLocks noChangeAspect="1"/>
            </p:cNvPicPr>
            <p:nvPr/>
          </p:nvPicPr>
          <p:blipFill>
            <a:blip r:embed="rId2"/>
            <a:stretch>
              <a:fillRect/>
            </a:stretch>
          </p:blipFill>
          <p:spPr>
            <a:xfrm>
              <a:off x="1796004" y="2368951"/>
              <a:ext cx="1828800" cy="1828800"/>
            </a:xfrm>
            <a:prstGeom prst="rect">
              <a:avLst/>
            </a:prstGeom>
          </p:spPr>
        </p:pic>
        <p:sp>
          <p:nvSpPr>
            <p:cNvPr id="6" name="Oval 5">
              <a:extLst>
                <a:ext uri="{FF2B5EF4-FFF2-40B4-BE49-F238E27FC236}">
                  <a16:creationId xmlns:a16="http://schemas.microsoft.com/office/drawing/2014/main" id="{069F420E-DB7F-FB84-7853-6FA4353BF5BC}"/>
                </a:ext>
              </a:extLst>
            </p:cNvPr>
            <p:cNvSpPr/>
            <p:nvPr/>
          </p:nvSpPr>
          <p:spPr>
            <a:xfrm>
              <a:off x="1778642"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66C2E6C-DD38-ABD5-C731-813DFF294C0A}"/>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3</a:t>
            </a:r>
          </a:p>
        </p:txBody>
      </p:sp>
    </p:spTree>
    <p:extLst>
      <p:ext uri="{BB962C8B-B14F-4D97-AF65-F5344CB8AC3E}">
        <p14:creationId xmlns:p14="http://schemas.microsoft.com/office/powerpoint/2010/main" val="229662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CC28D70-CAC0-B846-A2B6-A2F37AE2DDBD}"/>
              </a:ext>
            </a:extLst>
          </p:cNvPr>
          <p:cNvSpPr/>
          <p:nvPr/>
        </p:nvSpPr>
        <p:spPr>
          <a:xfrm>
            <a:off x="0" y="2830451"/>
            <a:ext cx="10012103" cy="2222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195D525-933B-E34C-8271-711160684F5E}"/>
              </a:ext>
            </a:extLst>
          </p:cNvPr>
          <p:cNvSpPr>
            <a:spLocks noGrp="1"/>
          </p:cNvSpPr>
          <p:nvPr>
            <p:ph type="title"/>
          </p:nvPr>
        </p:nvSpPr>
        <p:spPr>
          <a:xfrm>
            <a:off x="400538" y="831079"/>
            <a:ext cx="4009409" cy="1499616"/>
          </a:xfrm>
        </p:spPr>
        <p:txBody>
          <a:bodyPr>
            <a:normAutofit/>
          </a:bodyPr>
          <a:lstStyle/>
          <a:p>
            <a:r>
              <a:rPr lang="en-US" sz="3600" b="1" dirty="0">
                <a:solidFill>
                  <a:srgbClr val="1A6DAA"/>
                </a:solidFill>
                <a:latin typeface="Verdana" panose="020B0604030504040204" pitchFamily="34" charset="0"/>
                <a:ea typeface="Verdana" panose="020B0604030504040204" pitchFamily="34" charset="0"/>
                <a:cs typeface="Verdana" panose="020B0604030504040204" pitchFamily="34" charset="0"/>
              </a:rPr>
              <a:t>TASB is…</a:t>
            </a:r>
          </a:p>
        </p:txBody>
      </p:sp>
      <p:sp>
        <p:nvSpPr>
          <p:cNvPr id="3" name="Text Placeholder 2">
            <a:extLst>
              <a:ext uri="{FF2B5EF4-FFF2-40B4-BE49-F238E27FC236}">
                <a16:creationId xmlns:a16="http://schemas.microsoft.com/office/drawing/2014/main" id="{6E9D1BC0-34E3-264F-A88F-3EC52AEBFAB5}"/>
              </a:ext>
            </a:extLst>
          </p:cNvPr>
          <p:cNvSpPr>
            <a:spLocks noGrp="1"/>
          </p:cNvSpPr>
          <p:nvPr>
            <p:ph type="body" sz="quarter" idx="10"/>
          </p:nvPr>
        </p:nvSpPr>
        <p:spPr>
          <a:xfrm>
            <a:off x="4764487" y="831079"/>
            <a:ext cx="4611008" cy="1970396"/>
          </a:xfrm>
        </p:spPr>
        <p:txBody>
          <a:bodyPr/>
          <a:lstStyle/>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 private, nonprofit Texas corporation</a:t>
            </a:r>
          </a:p>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Tax exempt under IRS 501(c)(3)</a:t>
            </a:r>
          </a:p>
        </p:txBody>
      </p:sp>
      <p:cxnSp>
        <p:nvCxnSpPr>
          <p:cNvPr id="19" name="Straight Connector 18">
            <a:extLst>
              <a:ext uri="{FF2B5EF4-FFF2-40B4-BE49-F238E27FC236}">
                <a16:creationId xmlns:a16="http://schemas.microsoft.com/office/drawing/2014/main" id="{A5B8538E-7891-2840-943E-1CCDFAD4327F}"/>
              </a:ext>
            </a:extLst>
          </p:cNvPr>
          <p:cNvCxnSpPr>
            <a:cxnSpLocks/>
          </p:cNvCxnSpPr>
          <p:nvPr/>
        </p:nvCxnSpPr>
        <p:spPr>
          <a:xfrm>
            <a:off x="400538" y="5043445"/>
            <a:ext cx="100844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7076B4E-960E-D14F-8C09-15CD0ABBDDC5}"/>
              </a:ext>
            </a:extLst>
          </p:cNvPr>
          <p:cNvSpPr txBox="1">
            <a:spLocks/>
          </p:cNvSpPr>
          <p:nvPr/>
        </p:nvSpPr>
        <p:spPr>
          <a:xfrm>
            <a:off x="400537" y="3523997"/>
            <a:ext cx="4790229" cy="1499616"/>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000" kern="1200" cap="all" spc="100" baseline="0">
                <a:solidFill>
                  <a:srgbClr val="3F3F3F"/>
                </a:solidFill>
                <a:latin typeface="+mj-lt"/>
                <a:ea typeface="+mj-ea"/>
                <a:cs typeface="+mj-cs"/>
              </a:defRPr>
            </a:lvl1pPr>
          </a:lstStyle>
          <a:p>
            <a:r>
              <a:rPr lang="en-US" sz="3600" b="1">
                <a:latin typeface="Verdana" panose="020B0604030504040204" pitchFamily="34" charset="0"/>
                <a:ea typeface="Verdana" panose="020B0604030504040204" pitchFamily="34" charset="0"/>
                <a:cs typeface="Verdana" panose="020B0604030504040204" pitchFamily="34" charset="0"/>
              </a:rPr>
              <a:t>TASB is not…</a:t>
            </a:r>
          </a:p>
        </p:txBody>
      </p:sp>
      <p:sp>
        <p:nvSpPr>
          <p:cNvPr id="21" name="Text Placeholder 2">
            <a:extLst>
              <a:ext uri="{FF2B5EF4-FFF2-40B4-BE49-F238E27FC236}">
                <a16:creationId xmlns:a16="http://schemas.microsoft.com/office/drawing/2014/main" id="{093E1F75-135A-4A44-B008-53CC004AEF0F}"/>
              </a:ext>
            </a:extLst>
          </p:cNvPr>
          <p:cNvSpPr txBox="1">
            <a:spLocks/>
          </p:cNvSpPr>
          <p:nvPr/>
        </p:nvSpPr>
        <p:spPr>
          <a:xfrm>
            <a:off x="4764486" y="3429000"/>
            <a:ext cx="4888799" cy="1198236"/>
          </a:xfrm>
          <a:prstGeom prst="rect">
            <a:avLst/>
          </a:prstGeom>
        </p:spPr>
        <p:txBody>
          <a:bodyPr anchor="t"/>
          <a:lstStyle>
            <a:lvl1pPr marL="91440" indent="-228600" algn="l" defTabSz="914400" rtl="0" eaLnBrk="1" latinLnBrk="0" hangingPunct="1">
              <a:lnSpc>
                <a:spcPct val="100000"/>
              </a:lnSpc>
              <a:spcBef>
                <a:spcPts val="600"/>
              </a:spcBef>
              <a:spcAft>
                <a:spcPts val="20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48056" indent="-228600" algn="l" defTabSz="914400" rtl="0" eaLnBrk="1" latinLnBrk="0" hangingPunct="1">
              <a:lnSpc>
                <a:spcPct val="100000"/>
              </a:lnSpc>
              <a:spcBef>
                <a:spcPts val="600"/>
              </a:spcBef>
              <a:spcAft>
                <a:spcPts val="40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6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6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 federal, state, or local governmental entity</a:t>
            </a:r>
          </a:p>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An association of individuals</a:t>
            </a:r>
          </a:p>
        </p:txBody>
      </p:sp>
      <p:sp>
        <p:nvSpPr>
          <p:cNvPr id="23" name="Subtitle 2">
            <a:extLst>
              <a:ext uri="{FF2B5EF4-FFF2-40B4-BE49-F238E27FC236}">
                <a16:creationId xmlns:a16="http://schemas.microsoft.com/office/drawing/2014/main" id="{40693B54-AE5D-8440-BF43-DB00F0C893A0}"/>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4" name="TextBox 3">
            <a:extLst>
              <a:ext uri="{FF2B5EF4-FFF2-40B4-BE49-F238E27FC236}">
                <a16:creationId xmlns:a16="http://schemas.microsoft.com/office/drawing/2014/main" id="{CAF0705D-A14E-B4AB-AF4E-FCABDE5CC675}"/>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4</a:t>
            </a:r>
          </a:p>
        </p:txBody>
      </p:sp>
    </p:spTree>
    <p:extLst>
      <p:ext uri="{BB962C8B-B14F-4D97-AF65-F5344CB8AC3E}">
        <p14:creationId xmlns:p14="http://schemas.microsoft.com/office/powerpoint/2010/main" val="328288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C0B2-B14E-BF16-F332-F3AF33FA3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DBA9D-A772-8081-DD7F-5D609A9C4BC1}"/>
              </a:ext>
            </a:extLst>
          </p:cNvPr>
          <p:cNvSpPr>
            <a:spLocks noGrp="1"/>
          </p:cNvSpPr>
          <p:nvPr>
            <p:ph type="title"/>
          </p:nvPr>
        </p:nvSpPr>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True North</a:t>
            </a:r>
          </a:p>
        </p:txBody>
      </p:sp>
      <p:sp>
        <p:nvSpPr>
          <p:cNvPr id="6" name="Text Placeholder 5">
            <a:extLst>
              <a:ext uri="{FF2B5EF4-FFF2-40B4-BE49-F238E27FC236}">
                <a16:creationId xmlns:a16="http://schemas.microsoft.com/office/drawing/2014/main" id="{ADC31268-1A56-0581-7877-6CC4D7784123}"/>
              </a:ext>
            </a:extLst>
          </p:cNvPr>
          <p:cNvSpPr>
            <a:spLocks noGrp="1"/>
          </p:cNvSpPr>
          <p:nvPr>
            <p:ph type="body" sz="quarter" idx="10"/>
          </p:nvPr>
        </p:nvSpPr>
        <p:spPr/>
        <p:txBody>
          <a:bodyPr/>
          <a:lstStyle/>
          <a:p>
            <a:pPr marL="0" indent="0">
              <a:buNone/>
            </a:pPr>
            <a:r>
              <a:rPr lang="en-US" sz="2400" dirty="0">
                <a:solidFill>
                  <a:srgbClr val="414140"/>
                </a:solidFill>
                <a:latin typeface="Verdana" panose="020B0604030504040204" pitchFamily="34" charset="0"/>
                <a:ea typeface="Verdana" panose="020B0604030504040204" pitchFamily="34" charset="0"/>
              </a:rPr>
              <a:t>TASB is a member association of Texas school boards and education service center boards.</a:t>
            </a:r>
          </a:p>
          <a:p>
            <a:pPr marL="0" indent="0">
              <a:buNone/>
            </a:pPr>
            <a:endParaRPr lang="en-US" sz="2400" dirty="0">
              <a:solidFill>
                <a:srgbClr val="414140"/>
              </a:solidFill>
              <a:latin typeface="Verdana" panose="020B0604030504040204" pitchFamily="34" charset="0"/>
              <a:ea typeface="Verdana" panose="020B0604030504040204" pitchFamily="34" charset="0"/>
            </a:endParaRPr>
          </a:p>
          <a:p>
            <a:pPr marL="0" indent="0">
              <a:buNone/>
            </a:pPr>
            <a:r>
              <a:rPr lang="en-US" sz="2400" dirty="0">
                <a:solidFill>
                  <a:srgbClr val="414140"/>
                </a:solidFill>
                <a:latin typeface="Verdana" panose="020B0604030504040204" pitchFamily="34" charset="0"/>
                <a:ea typeface="Verdana" panose="020B0604030504040204" pitchFamily="34" charset="0"/>
              </a:rPr>
              <a:t>Active members have voting and governance privileges.</a:t>
            </a:r>
          </a:p>
        </p:txBody>
      </p:sp>
      <p:sp>
        <p:nvSpPr>
          <p:cNvPr id="3" name="Subtitle 2">
            <a:extLst>
              <a:ext uri="{FF2B5EF4-FFF2-40B4-BE49-F238E27FC236}">
                <a16:creationId xmlns:a16="http://schemas.microsoft.com/office/drawing/2014/main" id="{FBF5DF30-F4AC-8F8B-9DF1-18599A4491BA}"/>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7" name="TextBox 6">
            <a:extLst>
              <a:ext uri="{FF2B5EF4-FFF2-40B4-BE49-F238E27FC236}">
                <a16:creationId xmlns:a16="http://schemas.microsoft.com/office/drawing/2014/main" id="{7AB34B93-B879-F4FB-188E-050D7675C5F4}"/>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5</a:t>
            </a:r>
          </a:p>
        </p:txBody>
      </p:sp>
    </p:spTree>
    <p:extLst>
      <p:ext uri="{BB962C8B-B14F-4D97-AF65-F5344CB8AC3E}">
        <p14:creationId xmlns:p14="http://schemas.microsoft.com/office/powerpoint/2010/main" val="1615681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EE25-5447-487A-BFD6-18EA806FEF7E}"/>
              </a:ext>
            </a:extLst>
          </p:cNvPr>
          <p:cNvSpPr>
            <a:spLocks noGrp="1"/>
          </p:cNvSpPr>
          <p:nvPr>
            <p:ph type="title"/>
          </p:nvPr>
        </p:nvSpPr>
        <p:spPr/>
        <p:txBody>
          <a:bodyPr/>
          <a:lstStyle/>
          <a:p>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TASB mission</a:t>
            </a:r>
          </a:p>
        </p:txBody>
      </p:sp>
      <p:sp>
        <p:nvSpPr>
          <p:cNvPr id="6" name="Text Placeholder 5">
            <a:extLst>
              <a:ext uri="{FF2B5EF4-FFF2-40B4-BE49-F238E27FC236}">
                <a16:creationId xmlns:a16="http://schemas.microsoft.com/office/drawing/2014/main" id="{08145028-4672-A74C-BD13-8F9A071F6392}"/>
              </a:ext>
            </a:extLst>
          </p:cNvPr>
          <p:cNvSpPr>
            <a:spLocks noGrp="1"/>
          </p:cNvSpPr>
          <p:nvPr>
            <p:ph type="body" sz="quarter" idx="10"/>
          </p:nvPr>
        </p:nvSpPr>
        <p:spPr/>
        <p:txBody>
          <a:bodyPr/>
          <a:lstStyle/>
          <a:p>
            <a:pPr marL="0" indent="0">
              <a:buNone/>
            </a:pPr>
            <a:r>
              <a:rPr lang="en-US" sz="2400" dirty="0">
                <a:solidFill>
                  <a:srgbClr val="414140"/>
                </a:solidFill>
                <a:latin typeface="Verdana" panose="020B0604030504040204" pitchFamily="34" charset="0"/>
                <a:ea typeface="Verdana" panose="020B0604030504040204" pitchFamily="34" charset="0"/>
              </a:rPr>
              <a:t>Promote educational excellence for Texas schoolchildren through advocacy, visionary leadership, and high-quality services to school districts.</a:t>
            </a:r>
          </a:p>
        </p:txBody>
      </p:sp>
      <p:sp>
        <p:nvSpPr>
          <p:cNvPr id="4" name="Subtitle 2">
            <a:extLst>
              <a:ext uri="{FF2B5EF4-FFF2-40B4-BE49-F238E27FC236}">
                <a16:creationId xmlns:a16="http://schemas.microsoft.com/office/drawing/2014/main" id="{B01A273D-DD3F-A3DD-5590-F2D8865B450F}"/>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3" name="TextBox 2">
            <a:extLst>
              <a:ext uri="{FF2B5EF4-FFF2-40B4-BE49-F238E27FC236}">
                <a16:creationId xmlns:a16="http://schemas.microsoft.com/office/drawing/2014/main" id="{44F4CFED-251D-9A22-3F52-BB8157D32B70}"/>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6</a:t>
            </a:r>
          </a:p>
        </p:txBody>
      </p:sp>
    </p:spTree>
    <p:extLst>
      <p:ext uri="{BB962C8B-B14F-4D97-AF65-F5344CB8AC3E}">
        <p14:creationId xmlns:p14="http://schemas.microsoft.com/office/powerpoint/2010/main" val="42974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D435-FC69-416B-A3B1-3BB05C44BD91}"/>
              </a:ext>
            </a:extLst>
          </p:cNvPr>
          <p:cNvSpPr>
            <a:spLocks noGrp="1"/>
          </p:cNvSpPr>
          <p:nvPr>
            <p:ph type="title"/>
          </p:nvPr>
        </p:nvSpPr>
        <p:spPr/>
        <p:txBody>
          <a:bodyPr/>
          <a:lstStyle/>
          <a:p>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We Are:</a:t>
            </a:r>
          </a:p>
        </p:txBody>
      </p:sp>
      <p:sp>
        <p:nvSpPr>
          <p:cNvPr id="3" name="Text Placeholder 2">
            <a:extLst>
              <a:ext uri="{FF2B5EF4-FFF2-40B4-BE49-F238E27FC236}">
                <a16:creationId xmlns:a16="http://schemas.microsoft.com/office/drawing/2014/main" id="{F40DAE38-BAD1-45D9-90C0-226A0C7BA9F1}"/>
              </a:ext>
            </a:extLst>
          </p:cNvPr>
          <p:cNvSpPr>
            <a:spLocks noGrp="1"/>
          </p:cNvSpPr>
          <p:nvPr>
            <p:ph type="body" sz="quarter" idx="10"/>
          </p:nvPr>
        </p:nvSpPr>
        <p:spPr/>
        <p:txBody>
          <a:bodyPr lIns="91440" tIns="45720" rIns="91440" bIns="45720" anchor="t"/>
          <a:lstStyle/>
          <a:p>
            <a:r>
              <a:rPr lang="en-US" sz="2400" dirty="0">
                <a:latin typeface="Verdana" panose="020B0604030504040204" pitchFamily="34" charset="0"/>
                <a:ea typeface="Verdana" panose="020B0604030504040204" pitchFamily="34" charset="0"/>
              </a:rPr>
              <a:t>Designed to lessen the burdens of government</a:t>
            </a:r>
          </a:p>
          <a:p>
            <a:r>
              <a:rPr lang="en-US" sz="2400" dirty="0">
                <a:latin typeface="Verdana" panose="020B0604030504040204" pitchFamily="34" charset="0"/>
                <a:ea typeface="Verdana" panose="020B0604030504040204" pitchFamily="34" charset="0"/>
              </a:rPr>
              <a:t>Dedicated to promoting and supporting public education</a:t>
            </a:r>
          </a:p>
          <a:p>
            <a:pPr marL="228600">
              <a:spcAft>
                <a:spcPts val="0"/>
              </a:spcAft>
            </a:pPr>
            <a:r>
              <a:rPr lang="en-US" sz="2400" dirty="0">
                <a:solidFill>
                  <a:srgbClr val="414140"/>
                </a:solidFill>
                <a:latin typeface="Verdana" panose="020B0604030504040204" pitchFamily="34" charset="0"/>
                <a:ea typeface="Verdana" panose="020B0604030504040204" pitchFamily="34" charset="0"/>
              </a:rPr>
              <a:t>Committed to the longstanding tradition of nonpartisan school boards</a:t>
            </a:r>
          </a:p>
          <a:p>
            <a:pPr marL="228600">
              <a:spcAft>
                <a:spcPts val="0"/>
              </a:spcAft>
            </a:pPr>
            <a:r>
              <a:rPr lang="en-US" sz="2400" dirty="0">
                <a:solidFill>
                  <a:srgbClr val="414140"/>
                </a:solidFill>
                <a:latin typeface="Verdana" panose="020B0604030504040204" pitchFamily="34" charset="0"/>
                <a:ea typeface="Verdana" panose="020B0604030504040204" pitchFamily="34" charset="0"/>
              </a:rPr>
              <a:t>Governed by our elected Board of Directors through a democratic and grassroots process</a:t>
            </a:r>
          </a:p>
        </p:txBody>
      </p:sp>
      <p:sp>
        <p:nvSpPr>
          <p:cNvPr id="5" name="Subtitle 2">
            <a:extLst>
              <a:ext uri="{FF2B5EF4-FFF2-40B4-BE49-F238E27FC236}">
                <a16:creationId xmlns:a16="http://schemas.microsoft.com/office/drawing/2014/main" id="{20FE0BE1-1CF9-E34C-98C5-28BB9306859E}"/>
              </a:ext>
            </a:extLst>
          </p:cNvPr>
          <p:cNvSpPr>
            <a:spLocks noGrp="1"/>
          </p:cNvSpPr>
          <p:nvPr>
            <p:ph type="subTitle" idx="4294967295" hasCustomPrompt="1"/>
          </p:nvPr>
        </p:nvSpPr>
        <p:spPr>
          <a:xfrm>
            <a:off x="10126663" y="680644"/>
            <a:ext cx="2065337" cy="1367231"/>
          </a:xfrm>
          <a:prstGeom prst="rect">
            <a:avLst/>
          </a:prstGeom>
        </p:spPr>
        <p:txBody>
          <a:bodyPr lIns="91440" rIns="91440" anchor="ctr">
            <a:normAutofit/>
          </a:bodyPr>
          <a:lstStyle>
            <a:lvl1pPr marL="0" indent="0" algn="l">
              <a:lnSpc>
                <a:spcPct val="80000"/>
              </a:lnSpc>
              <a:spcBef>
                <a:spcPts val="0"/>
              </a:spcBef>
              <a:spcAft>
                <a:spcPts val="0"/>
              </a:spcAft>
              <a:buNone/>
              <a:defRPr sz="24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z="2200" b="0" dirty="0">
                <a:latin typeface="Verdana" panose="020B0604030504040204" pitchFamily="34" charset="0"/>
                <a:ea typeface="Verdana" panose="020B0604030504040204" pitchFamily="34" charset="0"/>
              </a:rPr>
              <a:t>ABOUT TASB</a:t>
            </a:r>
          </a:p>
        </p:txBody>
      </p:sp>
      <p:sp>
        <p:nvSpPr>
          <p:cNvPr id="4" name="TextBox 3">
            <a:extLst>
              <a:ext uri="{FF2B5EF4-FFF2-40B4-BE49-F238E27FC236}">
                <a16:creationId xmlns:a16="http://schemas.microsoft.com/office/drawing/2014/main" id="{D2077EA6-5A16-2A04-68DE-68733C6D1EFB}"/>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7</a:t>
            </a:r>
          </a:p>
        </p:txBody>
      </p:sp>
    </p:spTree>
    <p:extLst>
      <p:ext uri="{BB962C8B-B14F-4D97-AF65-F5344CB8AC3E}">
        <p14:creationId xmlns:p14="http://schemas.microsoft.com/office/powerpoint/2010/main" val="351822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5148-0CCE-3E49-9BD0-8E98CF0976E8}"/>
              </a:ext>
            </a:extLst>
          </p:cNvPr>
          <p:cNvSpPr>
            <a:spLocks noGrp="1"/>
          </p:cNvSpPr>
          <p:nvPr>
            <p:ph type="ctrTitle"/>
          </p:nvPr>
        </p:nvSpPr>
        <p:spPr>
          <a:xfrm>
            <a:off x="616438" y="5065776"/>
            <a:ext cx="7173506" cy="1463040"/>
          </a:xfrm>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How we Are </a:t>
            </a:r>
            <a:br>
              <a:rPr lang="en-US" b="1">
                <a:solidFill>
                  <a:srgbClr val="002C5C"/>
                </a:solidFill>
                <a:latin typeface="Verdana" panose="020B0604030504040204" pitchFamily="34" charset="0"/>
                <a:ea typeface="Verdana" panose="020B0604030504040204" pitchFamily="34" charset="0"/>
                <a:cs typeface="Verdana" panose="020B0604030504040204" pitchFamily="34" charset="0"/>
              </a:rPr>
            </a:br>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Governed</a:t>
            </a:r>
          </a:p>
        </p:txBody>
      </p:sp>
      <p:sp>
        <p:nvSpPr>
          <p:cNvPr id="3" name="Subtitle 2">
            <a:extLst>
              <a:ext uri="{FF2B5EF4-FFF2-40B4-BE49-F238E27FC236}">
                <a16:creationId xmlns:a16="http://schemas.microsoft.com/office/drawing/2014/main" id="{2E4BF1BE-5D84-0B48-9186-7849BB211D43}"/>
              </a:ext>
            </a:extLst>
          </p:cNvPr>
          <p:cNvSpPr>
            <a:spLocks noGrp="1"/>
          </p:cNvSpPr>
          <p:nvPr>
            <p:ph type="subTitle" idx="1"/>
          </p:nvPr>
        </p:nvSpPr>
        <p:spPr>
          <a:xfrm>
            <a:off x="8610600" y="4960137"/>
            <a:ext cx="3430437" cy="1463040"/>
          </a:xfrm>
        </p:spPr>
        <p:txBody>
          <a:bodyPr lIns="91440" tIns="45720" rIns="91440" bIns="45720" anchor="ctr">
            <a:normAutofit/>
          </a:bodyPr>
          <a:lstStyle/>
          <a:p>
            <a:r>
              <a:rPr lang="en-US" b="0" dirty="0">
                <a:latin typeface="Verdana" panose="020B0604030504040204" pitchFamily="34" charset="0"/>
                <a:ea typeface="Verdana" panose="020B0604030504040204" pitchFamily="34" charset="0"/>
              </a:rPr>
              <a:t>MEMBER LED</a:t>
            </a:r>
          </a:p>
        </p:txBody>
      </p:sp>
      <p:grpSp>
        <p:nvGrpSpPr>
          <p:cNvPr id="7" name="Group 6">
            <a:extLst>
              <a:ext uri="{FF2B5EF4-FFF2-40B4-BE49-F238E27FC236}">
                <a16:creationId xmlns:a16="http://schemas.microsoft.com/office/drawing/2014/main" id="{88AECB63-1845-31C7-3A55-DC322CA7154E}"/>
              </a:ext>
            </a:extLst>
          </p:cNvPr>
          <p:cNvGrpSpPr/>
          <p:nvPr/>
        </p:nvGrpSpPr>
        <p:grpSpPr>
          <a:xfrm>
            <a:off x="9502055" y="3151139"/>
            <a:ext cx="1863525" cy="1863525"/>
            <a:chOff x="5164237" y="2351589"/>
            <a:chExt cx="1863525" cy="1863525"/>
          </a:xfrm>
        </p:grpSpPr>
        <p:sp>
          <p:nvSpPr>
            <p:cNvPr id="8" name="Oval 7">
              <a:extLst>
                <a:ext uri="{FF2B5EF4-FFF2-40B4-BE49-F238E27FC236}">
                  <a16:creationId xmlns:a16="http://schemas.microsoft.com/office/drawing/2014/main" id="{2F1C0E95-3D48-FA59-8FF2-1A4DCFD9434A}"/>
                </a:ext>
              </a:extLst>
            </p:cNvPr>
            <p:cNvSpPr/>
            <p:nvPr/>
          </p:nvSpPr>
          <p:spPr>
            <a:xfrm>
              <a:off x="51642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with a star&#10;&#10;Description automatically generated">
              <a:extLst>
                <a:ext uri="{FF2B5EF4-FFF2-40B4-BE49-F238E27FC236}">
                  <a16:creationId xmlns:a16="http://schemas.microsoft.com/office/drawing/2014/main" id="{B75B8429-89FA-5626-7DFE-870D8FAD59F4}"/>
                </a:ext>
              </a:extLst>
            </p:cNvPr>
            <p:cNvPicPr>
              <a:picLocks noChangeAspect="1"/>
            </p:cNvPicPr>
            <p:nvPr/>
          </p:nvPicPr>
          <p:blipFill>
            <a:blip r:embed="rId2"/>
            <a:stretch>
              <a:fillRect/>
            </a:stretch>
          </p:blipFill>
          <p:spPr>
            <a:xfrm>
              <a:off x="5195105" y="2386314"/>
              <a:ext cx="1828800" cy="1828800"/>
            </a:xfrm>
            <a:prstGeom prst="rect">
              <a:avLst/>
            </a:prstGeom>
          </p:spPr>
        </p:pic>
      </p:grpSp>
      <p:sp>
        <p:nvSpPr>
          <p:cNvPr id="4" name="TextBox 3">
            <a:extLst>
              <a:ext uri="{FF2B5EF4-FFF2-40B4-BE49-F238E27FC236}">
                <a16:creationId xmlns:a16="http://schemas.microsoft.com/office/drawing/2014/main" id="{8B3971EE-95F3-04AF-4C44-F9FDF0B48049}"/>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8</a:t>
            </a:r>
          </a:p>
        </p:txBody>
      </p:sp>
    </p:spTree>
    <p:extLst>
      <p:ext uri="{BB962C8B-B14F-4D97-AF65-F5344CB8AC3E}">
        <p14:creationId xmlns:p14="http://schemas.microsoft.com/office/powerpoint/2010/main" val="376586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5673-B248-47ED-2D41-97C372E42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AFD44-5010-C92C-54A3-5359F7A173DB}"/>
              </a:ext>
            </a:extLst>
          </p:cNvPr>
          <p:cNvSpPr>
            <a:spLocks noGrp="1"/>
          </p:cNvSpPr>
          <p:nvPr>
            <p:ph type="title"/>
          </p:nvPr>
        </p:nvSpPr>
        <p:spPr/>
        <p:txBody>
          <a:bodyPr/>
          <a:lstStyle/>
          <a:p>
            <a:r>
              <a:rPr lang="en-US" b="1" dirty="0">
                <a:solidFill>
                  <a:srgbClr val="002C5C"/>
                </a:solidFill>
                <a:latin typeface="Verdana" panose="020B0604030504040204" pitchFamily="34" charset="0"/>
                <a:ea typeface="Verdana" panose="020B0604030504040204" pitchFamily="34" charset="0"/>
                <a:cs typeface="Verdana" panose="020B0604030504040204" pitchFamily="34" charset="0"/>
              </a:rPr>
              <a:t>Delegate Assembly</a:t>
            </a:r>
          </a:p>
        </p:txBody>
      </p:sp>
      <p:sp>
        <p:nvSpPr>
          <p:cNvPr id="7" name="Text Placeholder 5">
            <a:extLst>
              <a:ext uri="{FF2B5EF4-FFF2-40B4-BE49-F238E27FC236}">
                <a16:creationId xmlns:a16="http://schemas.microsoft.com/office/drawing/2014/main" id="{20678F8A-4BA7-1857-3250-0485DA837448}"/>
              </a:ext>
            </a:extLst>
          </p:cNvPr>
          <p:cNvSpPr txBox="1">
            <a:spLocks/>
          </p:cNvSpPr>
          <p:nvPr/>
        </p:nvSpPr>
        <p:spPr>
          <a:xfrm>
            <a:off x="400539" y="2349633"/>
            <a:ext cx="6162308" cy="3337783"/>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300" dirty="0">
                <a:latin typeface="Verdana" panose="020B0604030504040204" pitchFamily="34" charset="0"/>
                <a:ea typeface="Verdana" panose="020B0604030504040204" pitchFamily="34" charset="0"/>
                <a:cs typeface="Verdana"/>
              </a:rPr>
              <a:t>Delegate Assembly is the highest level of TASB’s governance structure.</a:t>
            </a:r>
          </a:p>
          <a:p>
            <a:pPr marL="347345" indent="-347345"/>
            <a:r>
              <a:rPr lang="en-US" sz="2300" dirty="0">
                <a:latin typeface="Verdana" panose="020B0604030504040204" pitchFamily="34" charset="0"/>
                <a:ea typeface="Verdana" panose="020B0604030504040204" pitchFamily="34" charset="0"/>
                <a:cs typeface="Verdana"/>
              </a:rPr>
              <a:t>The Assembly meets annually. </a:t>
            </a:r>
          </a:p>
          <a:p>
            <a:pPr marL="347345" indent="-347345"/>
            <a:r>
              <a:rPr lang="en-US" sz="2300" dirty="0">
                <a:latin typeface="Verdana" panose="020B0604030504040204" pitchFamily="34" charset="0"/>
                <a:ea typeface="Verdana" panose="020B0604030504040204" pitchFamily="34" charset="0"/>
                <a:cs typeface="Verdana"/>
              </a:rPr>
              <a:t>Delegates adopt bylaws and the TASB Advocacy Agenda, elect Directors, and hear reports on TASB activities.</a:t>
            </a:r>
          </a:p>
          <a:p>
            <a:pPr marL="347345" indent="-347345"/>
            <a:r>
              <a:rPr lang="en-US" sz="2300" dirty="0">
                <a:latin typeface="Verdana" panose="020B0604030504040204" pitchFamily="34" charset="0"/>
                <a:ea typeface="Verdana" panose="020B0604030504040204" pitchFamily="34" charset="0"/>
                <a:cs typeface="Verdana"/>
              </a:rPr>
              <a:t>Each Active Member board selects a Delegate to represent them at the Assembly. </a:t>
            </a:r>
          </a:p>
        </p:txBody>
      </p:sp>
      <p:pic>
        <p:nvPicPr>
          <p:cNvPr id="16" name="Picture 15" descr="A group of people posing for a photo&#10;&#10;Description automatically generated">
            <a:extLst>
              <a:ext uri="{FF2B5EF4-FFF2-40B4-BE49-F238E27FC236}">
                <a16:creationId xmlns:a16="http://schemas.microsoft.com/office/drawing/2014/main" id="{3F1B5803-A717-F3A6-A10E-9892712E0DB9}"/>
              </a:ext>
            </a:extLst>
          </p:cNvPr>
          <p:cNvPicPr>
            <a:picLocks noChangeAspect="1"/>
          </p:cNvPicPr>
          <p:nvPr/>
        </p:nvPicPr>
        <p:blipFill>
          <a:blip r:embed="rId2"/>
          <a:srcRect t="7892" r="7892"/>
          <a:stretch/>
        </p:blipFill>
        <p:spPr>
          <a:xfrm>
            <a:off x="6704260" y="2066543"/>
            <a:ext cx="5487740" cy="3657600"/>
          </a:xfrm>
          <a:prstGeom prst="rect">
            <a:avLst/>
          </a:prstGeom>
        </p:spPr>
      </p:pic>
      <p:sp>
        <p:nvSpPr>
          <p:cNvPr id="3" name="Subtitle 2">
            <a:extLst>
              <a:ext uri="{FF2B5EF4-FFF2-40B4-BE49-F238E27FC236}">
                <a16:creationId xmlns:a16="http://schemas.microsoft.com/office/drawing/2014/main" id="{F3EDA3BD-D594-D84F-9989-428D1D634671}"/>
              </a:ext>
            </a:extLst>
          </p:cNvPr>
          <p:cNvSpPr txBox="1">
            <a:spLocks/>
          </p:cNvSpPr>
          <p:nvPr/>
        </p:nvSpPr>
        <p:spPr>
          <a:xfrm>
            <a:off x="10126883" y="685800"/>
            <a:ext cx="2065112" cy="1395113"/>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4" name="TextBox 3">
            <a:extLst>
              <a:ext uri="{FF2B5EF4-FFF2-40B4-BE49-F238E27FC236}">
                <a16:creationId xmlns:a16="http://schemas.microsoft.com/office/drawing/2014/main" id="{06C1B038-12C5-A792-A6CC-1F3C803F0F35}"/>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9</a:t>
            </a:r>
          </a:p>
        </p:txBody>
      </p:sp>
    </p:spTree>
    <p:extLst>
      <p:ext uri="{BB962C8B-B14F-4D97-AF65-F5344CB8AC3E}">
        <p14:creationId xmlns:p14="http://schemas.microsoft.com/office/powerpoint/2010/main" val="3158909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TASB2020">
      <a:dk1>
        <a:srgbClr val="000000"/>
      </a:dk1>
      <a:lt1>
        <a:srgbClr val="FFFFFF"/>
      </a:lt1>
      <a:dk2>
        <a:srgbClr val="002D5C"/>
      </a:dk2>
      <a:lt2>
        <a:srgbClr val="D6D6D6"/>
      </a:lt2>
      <a:accent1>
        <a:srgbClr val="366D91"/>
      </a:accent1>
      <a:accent2>
        <a:srgbClr val="8B2231"/>
      </a:accent2>
      <a:accent3>
        <a:srgbClr val="DD6D2C"/>
      </a:accent3>
      <a:accent4>
        <a:srgbClr val="F3C45C"/>
      </a:accent4>
      <a:accent5>
        <a:srgbClr val="235335"/>
      </a:accent5>
      <a:accent6>
        <a:srgbClr val="009BA5"/>
      </a:accent6>
      <a:hlink>
        <a:srgbClr val="6D335D"/>
      </a:hlink>
      <a:folHlink>
        <a:srgbClr val="366D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Office Theme">
  <a:themeElements>
    <a:clrScheme name="TASB 1">
      <a:dk1>
        <a:srgbClr val="000000"/>
      </a:dk1>
      <a:lt1>
        <a:srgbClr val="FFFFFF"/>
      </a:lt1>
      <a:dk2>
        <a:srgbClr val="002D5C"/>
      </a:dk2>
      <a:lt2>
        <a:srgbClr val="D6D6D6"/>
      </a:lt2>
      <a:accent1>
        <a:srgbClr val="0B3267"/>
      </a:accent1>
      <a:accent2>
        <a:srgbClr val="892332"/>
      </a:accent2>
      <a:accent3>
        <a:srgbClr val="F3C45D"/>
      </a:accent3>
      <a:accent4>
        <a:srgbClr val="006EA3"/>
      </a:accent4>
      <a:accent5>
        <a:srgbClr val="588735"/>
      </a:accent5>
      <a:accent6>
        <a:srgbClr val="D76C2B"/>
      </a:accent6>
      <a:hlink>
        <a:srgbClr val="0B3267"/>
      </a:hlink>
      <a:folHlink>
        <a:srgbClr val="A9A9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0224 TASB Generic CEC slide.potx  -  Read-Only" id="{C1FDC37E-24B8-4410-B8ED-2A0BAEF71365}" vid="{9787E2D7-A14A-4503-8324-83D31959C4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ASB2020">
    <a:dk1>
      <a:srgbClr val="000000"/>
    </a:dk1>
    <a:lt1>
      <a:srgbClr val="FFFFFF"/>
    </a:lt1>
    <a:dk2>
      <a:srgbClr val="002D5C"/>
    </a:dk2>
    <a:lt2>
      <a:srgbClr val="D6D6D6"/>
    </a:lt2>
    <a:accent1>
      <a:srgbClr val="366D91"/>
    </a:accent1>
    <a:accent2>
      <a:srgbClr val="8B2231"/>
    </a:accent2>
    <a:accent3>
      <a:srgbClr val="DD6D2C"/>
    </a:accent3>
    <a:accent4>
      <a:srgbClr val="F3C45C"/>
    </a:accent4>
    <a:accent5>
      <a:srgbClr val="235335"/>
    </a:accent5>
    <a:accent6>
      <a:srgbClr val="009BA5"/>
    </a:accent6>
    <a:hlink>
      <a:srgbClr val="6D335D"/>
    </a:hlink>
    <a:folHlink>
      <a:srgbClr val="366D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37D150902BBB4EBFC875D2C72F3D25" ma:contentTypeVersion="2" ma:contentTypeDescription="Create a new document." ma:contentTypeScope="" ma:versionID="81636e69760dea4de99ab51f22661409">
  <xsd:schema xmlns:xsd="http://www.w3.org/2001/XMLSchema" xmlns:xs="http://www.w3.org/2001/XMLSchema" xmlns:p="http://schemas.microsoft.com/office/2006/metadata/properties" xmlns:ns2="864276cd-eb70-460b-9ba2-49825b4a5c49" targetNamespace="http://schemas.microsoft.com/office/2006/metadata/properties" ma:root="true" ma:fieldsID="f9bbfaa93090d63b2d1a41d84ece4895" ns2:_="">
    <xsd:import namespace="864276cd-eb70-460b-9ba2-49825b4a5c4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276cd-eb70-460b-9ba2-49825b4a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9D5200-8467-4D75-B79B-B5A88228EC40}">
  <ds:schemaRefs>
    <ds:schemaRef ds:uri="864276cd-eb70-460b-9ba2-49825b4a5c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DEDD80-4195-41BF-B913-81E93342CFB5}">
  <ds:schemaRefs>
    <ds:schemaRef ds:uri="http://schemas.microsoft.com/sharepoint/v3/contenttype/forms"/>
  </ds:schemaRefs>
</ds:datastoreItem>
</file>

<file path=customXml/itemProps3.xml><?xml version="1.0" encoding="utf-8"?>
<ds:datastoreItem xmlns:ds="http://schemas.openxmlformats.org/officeDocument/2006/customXml" ds:itemID="{E7B752FD-E43D-4046-856B-A14E937A73C1}">
  <ds:schemaRefs>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864276cd-eb70-460b-9ba2-49825b4a5c49"/>
  </ds:schemaRefs>
</ds:datastoreItem>
</file>

<file path=docProps/app.xml><?xml version="1.0" encoding="utf-8"?>
<Properties xmlns="http://schemas.openxmlformats.org/officeDocument/2006/extended-properties" xmlns:vt="http://schemas.openxmlformats.org/officeDocument/2006/docPropsVTypes">
  <Template/>
  <TotalTime>71</TotalTime>
  <Words>1002</Words>
  <Application>Microsoft Office PowerPoint</Application>
  <PresentationFormat>Widescreen</PresentationFormat>
  <Paragraphs>175</Paragraphs>
  <Slides>26</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Arial Unicode MS</vt:lpstr>
      <vt:lpstr>Calibri</vt:lpstr>
      <vt:lpstr>Century Gothic</vt:lpstr>
      <vt:lpstr>Franklin Gothic Book</vt:lpstr>
      <vt:lpstr>Franklin Gothic Medium</vt:lpstr>
      <vt:lpstr>Segoe UI</vt:lpstr>
      <vt:lpstr>Tw Cen MT</vt:lpstr>
      <vt:lpstr>Verdana</vt:lpstr>
      <vt:lpstr>Wingdings</vt:lpstr>
      <vt:lpstr>Wingdings 3</vt:lpstr>
      <vt:lpstr>Integral</vt:lpstr>
      <vt:lpstr>1_Office Theme</vt:lpstr>
      <vt:lpstr>PowerPoint Presentation</vt:lpstr>
      <vt:lpstr>Our time together</vt:lpstr>
      <vt:lpstr>Who we are</vt:lpstr>
      <vt:lpstr>TASB is…</vt:lpstr>
      <vt:lpstr>True North</vt:lpstr>
      <vt:lpstr>TASB mission</vt:lpstr>
      <vt:lpstr>We Are:</vt:lpstr>
      <vt:lpstr>How we Are  Governed</vt:lpstr>
      <vt:lpstr>Delegate Assembly</vt:lpstr>
      <vt:lpstr>Delegate Assembly</vt:lpstr>
      <vt:lpstr>TASB Board</vt:lpstr>
      <vt:lpstr>What Trustees do</vt:lpstr>
      <vt:lpstr>The School Board: PolicyMakers</vt:lpstr>
      <vt:lpstr>The School Board: PolicyMakers</vt:lpstr>
      <vt:lpstr>Resources</vt:lpstr>
      <vt:lpstr>THE School BOARD: Supporting Staff </vt:lpstr>
      <vt:lpstr>Resources</vt:lpstr>
      <vt:lpstr>The School Board: Working as a Team</vt:lpstr>
      <vt:lpstr>The School Board: Working as a Team</vt:lpstr>
      <vt:lpstr>Resources</vt:lpstr>
      <vt:lpstr>The School Board: Advocating for Public Ed</vt:lpstr>
      <vt:lpstr>The School Board: Advocating for Public Ed</vt:lpstr>
      <vt:lpstr>Resources</vt:lpstr>
      <vt:lpstr>PowerPoint Presentation</vt:lpstr>
      <vt:lpstr>PowerPoint Presentation</vt:lpstr>
      <vt:lpstr>A visit from TASB Leadership: How TASB's services elevate your Board's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Director’s Annual staff meetings</dc:title>
  <dc:creator>Karen Strong</dc:creator>
  <cp:lastModifiedBy>Moeller, Justin</cp:lastModifiedBy>
  <cp:revision>12</cp:revision>
  <cp:lastPrinted>2025-05-12T17:17:18Z</cp:lastPrinted>
  <dcterms:created xsi:type="dcterms:W3CDTF">2019-01-31T14:46:55Z</dcterms:created>
  <dcterms:modified xsi:type="dcterms:W3CDTF">2025-05-21T14:36:53Z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0x010100F637D150902BBB4EBFC875D2C72F3D25</vt:lpwstr>
  </property>
</Properties>
</file>